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6"/>
  </p:notesMasterIdLst>
  <p:sldIdLst>
    <p:sldId id="256" r:id="rId2"/>
    <p:sldId id="257" r:id="rId3"/>
    <p:sldId id="270" r:id="rId4"/>
    <p:sldId id="263" r:id="rId5"/>
    <p:sldId id="300" r:id="rId6"/>
    <p:sldId id="299" r:id="rId7"/>
    <p:sldId id="310" r:id="rId8"/>
    <p:sldId id="309" r:id="rId9"/>
    <p:sldId id="308" r:id="rId10"/>
    <p:sldId id="286" r:id="rId11"/>
    <p:sldId id="287" r:id="rId12"/>
    <p:sldId id="292" r:id="rId13"/>
    <p:sldId id="316" r:id="rId14"/>
    <p:sldId id="259" r:id="rId15"/>
    <p:sldId id="273" r:id="rId16"/>
    <p:sldId id="288" r:id="rId17"/>
    <p:sldId id="317" r:id="rId18"/>
    <p:sldId id="321" r:id="rId19"/>
    <p:sldId id="302" r:id="rId20"/>
    <p:sldId id="318" r:id="rId21"/>
    <p:sldId id="322" r:id="rId22"/>
    <p:sldId id="319" r:id="rId23"/>
    <p:sldId id="298" r:id="rId24"/>
    <p:sldId id="297" r:id="rId25"/>
    <p:sldId id="280" r:id="rId26"/>
    <p:sldId id="278" r:id="rId27"/>
    <p:sldId id="296" r:id="rId28"/>
    <p:sldId id="284" r:id="rId29"/>
    <p:sldId id="290" r:id="rId30"/>
    <p:sldId id="289" r:id="rId31"/>
    <p:sldId id="320" r:id="rId32"/>
    <p:sldId id="294" r:id="rId33"/>
    <p:sldId id="281" r:id="rId34"/>
    <p:sldId id="314" r:id="rId35"/>
    <p:sldId id="315" r:id="rId36"/>
    <p:sldId id="305" r:id="rId37"/>
    <p:sldId id="304" r:id="rId38"/>
    <p:sldId id="303" r:id="rId39"/>
    <p:sldId id="291" r:id="rId40"/>
    <p:sldId id="283" r:id="rId41"/>
    <p:sldId id="312" r:id="rId42"/>
    <p:sldId id="313" r:id="rId43"/>
    <p:sldId id="266" r:id="rId44"/>
    <p:sldId id="295" r:id="rId4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ique Hanse" initials="MH" lastIdx="1" clrIdx="0">
    <p:extLst>
      <p:ext uri="{19B8F6BF-5375-455C-9EA6-DF929625EA0E}">
        <p15:presenceInfo xmlns:p15="http://schemas.microsoft.com/office/powerpoint/2012/main" userId="S::monique.hanse@catharinaziekenhuis.nl::a75bf8c2-b488-429d-adbb-7f835c81fe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451" autoAdjust="0"/>
  </p:normalViewPr>
  <p:slideViewPr>
    <p:cSldViewPr snapToGrid="0">
      <p:cViewPr varScale="1">
        <p:scale>
          <a:sx n="73" d="100"/>
          <a:sy n="73" d="100"/>
        </p:scale>
        <p:origin x="1386" y="60"/>
      </p:cViewPr>
      <p:guideLst/>
    </p:cSldViewPr>
  </p:slideViewPr>
  <p:notesTextViewPr>
    <p:cViewPr>
      <p:scale>
        <a:sx n="3" d="2"/>
        <a:sy n="3" d="2"/>
      </p:scale>
      <p:origin x="0" y="0"/>
    </p:cViewPr>
  </p:notesTextViewPr>
  <p:sorterViewPr>
    <p:cViewPr>
      <p:scale>
        <a:sx n="100" d="100"/>
        <a:sy n="100" d="100"/>
      </p:scale>
      <p:origin x="0" y="-1125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6-02-24T15:33:10.016" idx="1">
    <p:pos x="7680" y="0"/>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xfrm>
            <a:off x="1143000" y="685800"/>
            <a:ext cx="4572000" cy="3429000"/>
          </a:xfrm>
          <a:prstGeom prst="rect">
            <a:avLst/>
          </a:prstGeom>
        </p:spPr>
        <p:txBody>
          <a:bodyPr/>
          <a:lstStyle/>
          <a:p>
            <a:endParaRPr/>
          </a:p>
        </p:txBody>
      </p:sp>
      <p:sp>
        <p:nvSpPr>
          <p:cNvPr id="288" name="Shape 28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oogle.com/url?sa=i&amp;source=web&amp;rct=j&amp;url=https://www.webmd.com.en2nl.search.translate.goog/colorectal-cancer/msih-colon-cancer-symptoms-causes-treatment&amp;ved=2ahUKEwi71oi2g5CTAxV02AIHHc02PTcQy_kOegQIAxAB&amp;opi=89978449&amp;cd&amp;psig=AOvVaw3_ApHvL08UfyWmsuNTyQFD&amp;ust=1773049818483000"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en-US" sz="1800" b="0" i="0" u="none" strike="noStrike" baseline="0" dirty="0">
                <a:solidFill>
                  <a:srgbClr val="000000"/>
                </a:solidFill>
                <a:latin typeface="ScalaLancetPro"/>
              </a:rPr>
              <a:t>Several molecular alterations were significantly associated with survival: homozygous deletion of (HD) </a:t>
            </a:r>
            <a:r>
              <a:rPr lang="en-US" sz="1800" b="0" i="1" u="none" strike="noStrike" baseline="0" dirty="0">
                <a:solidFill>
                  <a:srgbClr val="000000"/>
                </a:solidFill>
                <a:latin typeface="ScalaLancetPro"/>
              </a:rPr>
              <a:t>CDKN2A </a:t>
            </a:r>
            <a:r>
              <a:rPr lang="en-US" sz="1800" b="0" i="0" u="none" strike="noStrike" baseline="0" dirty="0">
                <a:solidFill>
                  <a:srgbClr val="000000"/>
                </a:solidFill>
                <a:latin typeface="ScalaLancetPro"/>
              </a:rPr>
              <a:t>or HD</a:t>
            </a:r>
            <a:r>
              <a:rPr lang="en-US" sz="1800" b="0" i="1" u="none" strike="noStrike" baseline="0" dirty="0">
                <a:solidFill>
                  <a:srgbClr val="000000"/>
                </a:solidFill>
                <a:latin typeface="ScalaLancetPro"/>
              </a:rPr>
              <a:t>-CDKN2B</a:t>
            </a:r>
            <a:r>
              <a:rPr lang="en-US" sz="1800" b="0" i="0" u="none" strike="noStrike" baseline="0" dirty="0">
                <a:solidFill>
                  <a:srgbClr val="000000"/>
                </a:solidFill>
                <a:latin typeface="ScalaLancetPro"/>
              </a:rPr>
              <a:t>, </a:t>
            </a:r>
            <a:r>
              <a:rPr lang="en-US" sz="1800" b="0" i="1" u="none" strike="noStrike" baseline="0" dirty="0">
                <a:solidFill>
                  <a:srgbClr val="000000"/>
                </a:solidFill>
                <a:latin typeface="ScalaLancetPro"/>
              </a:rPr>
              <a:t>PDGFRA </a:t>
            </a:r>
            <a:r>
              <a:rPr lang="en-US" sz="1800" b="0" i="0" u="none" strike="noStrike" baseline="0" dirty="0">
                <a:solidFill>
                  <a:srgbClr val="000000"/>
                </a:solidFill>
                <a:latin typeface="ScalaLancetPro"/>
              </a:rPr>
              <a:t>amplification, </a:t>
            </a:r>
            <a:r>
              <a:rPr lang="en-US" sz="1800" b="0" i="1" u="none" strike="noStrike" baseline="0" dirty="0">
                <a:solidFill>
                  <a:srgbClr val="000000"/>
                </a:solidFill>
                <a:latin typeface="ScalaLancetPro"/>
              </a:rPr>
              <a:t>CDK4 </a:t>
            </a:r>
            <a:r>
              <a:rPr lang="en-US" sz="1800" b="0" i="0" u="none" strike="noStrike" baseline="0" dirty="0">
                <a:solidFill>
                  <a:srgbClr val="000000"/>
                </a:solidFill>
                <a:latin typeface="ScalaLancetPro"/>
              </a:rPr>
              <a:t>amplification, </a:t>
            </a:r>
            <a:r>
              <a:rPr lang="en-US" sz="1800" b="0" i="1" u="none" strike="noStrike" baseline="0" dirty="0">
                <a:solidFill>
                  <a:srgbClr val="000000"/>
                </a:solidFill>
                <a:latin typeface="ScalaLancetPro"/>
              </a:rPr>
              <a:t>CDK6 </a:t>
            </a:r>
            <a:r>
              <a:rPr lang="en-US" sz="1800" b="0" i="0" u="none" strike="noStrike" baseline="0" dirty="0">
                <a:solidFill>
                  <a:srgbClr val="000000"/>
                </a:solidFill>
                <a:latin typeface="ScalaLancetPro"/>
              </a:rPr>
              <a:t>amplification, and HD-</a:t>
            </a:r>
            <a:r>
              <a:rPr lang="en-US" sz="1800" b="0" i="1" u="none" strike="noStrike" baseline="0" dirty="0">
                <a:solidFill>
                  <a:srgbClr val="000000"/>
                </a:solidFill>
                <a:latin typeface="ScalaLancetPro"/>
              </a:rPr>
              <a:t>RB1 </a:t>
            </a:r>
            <a:r>
              <a:rPr lang="en-US" sz="1800" b="0" i="0" u="none" strike="noStrike" baseline="0" dirty="0">
                <a:solidFill>
                  <a:srgbClr val="000000"/>
                </a:solidFill>
                <a:latin typeface="ScalaLancetPro"/>
              </a:rPr>
              <a:t>but without HD-</a:t>
            </a:r>
            <a:r>
              <a:rPr lang="en-US" sz="1800" b="0" i="1" u="none" strike="noStrike" baseline="0" dirty="0">
                <a:solidFill>
                  <a:srgbClr val="000000"/>
                </a:solidFill>
                <a:latin typeface="ScalaLancetPro"/>
              </a:rPr>
              <a:t>CDKN2A </a:t>
            </a:r>
            <a:r>
              <a:rPr lang="en-US" sz="1800" b="0" i="0" u="none" strike="noStrike" baseline="0" dirty="0">
                <a:solidFill>
                  <a:srgbClr val="000000"/>
                </a:solidFill>
                <a:latin typeface="ScalaLancetPro"/>
              </a:rPr>
              <a:t>showed no statistically significant association with outcome (HR 1·48 [95% CI 0·95–2·32], p=0·083). </a:t>
            </a:r>
            <a:endParaRPr lang="nl-NL" dirty="0"/>
          </a:p>
        </p:txBody>
      </p:sp>
    </p:spTree>
    <p:extLst>
      <p:ext uri="{BB962C8B-B14F-4D97-AF65-F5344CB8AC3E}">
        <p14:creationId xmlns:p14="http://schemas.microsoft.com/office/powerpoint/2010/main" val="3936060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nl-NL" dirty="0"/>
              <a:t>Niet invasieve technologie die geluidsgolven concentreert op een specifiek punt in de hersenen om gliomen, zoals </a:t>
            </a:r>
            <a:r>
              <a:rPr lang="nl-NL" dirty="0" err="1"/>
              <a:t>glioblastomen</a:t>
            </a:r>
            <a:r>
              <a:rPr lang="nl-NL" dirty="0"/>
              <a:t>, te behandelen</a:t>
            </a:r>
            <a:r>
              <a:rPr lang="nl-NL" b="0" i="0" dirty="0">
                <a:solidFill>
                  <a:srgbClr val="0A0A0A"/>
                </a:solidFill>
                <a:effectLst/>
                <a:latin typeface="Google Sans"/>
              </a:rPr>
              <a:t>. Het biedt een manier om de bloed-hersenbarrière (BBB) tijdelijk te openen, waardoor medicijnen (hopelijk) effectiever de tumor kunnen bereiken. </a:t>
            </a:r>
            <a:endParaRPr lang="nl-NL" dirty="0"/>
          </a:p>
        </p:txBody>
      </p:sp>
    </p:spTree>
    <p:extLst>
      <p:ext uri="{BB962C8B-B14F-4D97-AF65-F5344CB8AC3E}">
        <p14:creationId xmlns:p14="http://schemas.microsoft.com/office/powerpoint/2010/main" val="2631255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Vraag Veerle: hoe uitleggen dia 3-4 </a:t>
            </a:r>
          </a:p>
        </p:txBody>
      </p:sp>
    </p:spTree>
    <p:extLst>
      <p:ext uri="{BB962C8B-B14F-4D97-AF65-F5344CB8AC3E}">
        <p14:creationId xmlns:p14="http://schemas.microsoft.com/office/powerpoint/2010/main" val="1128839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Voorbeelden ACP:</a:t>
            </a:r>
          </a:p>
          <a:p>
            <a:endParaRPr lang="nl-NL" sz="1800" b="0" i="0" u="none" strike="noStrike" baseline="0" dirty="0">
              <a:latin typeface="Calibri" panose="020F0502020204030204" pitchFamily="34" charset="0"/>
            </a:endParaRPr>
          </a:p>
          <a:p>
            <a:r>
              <a:rPr lang="en-US" sz="1800" b="0" i="0" u="none" strike="noStrike" baseline="0" dirty="0" err="1">
                <a:latin typeface="Calibri" panose="020F0502020204030204" pitchFamily="34" charset="0"/>
              </a:rPr>
              <a:t>Preferencesregardinghospitalizationin</a:t>
            </a:r>
            <a:r>
              <a:rPr lang="en-US" sz="1800" b="0" i="0" u="none" strike="noStrike" baseline="0" dirty="0">
                <a:latin typeface="Calibri" panose="020F0502020204030204" pitchFamily="34" charset="0"/>
              </a:rPr>
              <a:t> end of life phase</a:t>
            </a:r>
          </a:p>
          <a:p>
            <a:r>
              <a:rPr lang="nl-NL" sz="1800" b="0" i="0" u="none" strike="noStrike" baseline="0" dirty="0" err="1">
                <a:latin typeface="Calibri" panose="020F0502020204030204" pitchFamily="34" charset="0"/>
              </a:rPr>
              <a:t>Discussingpreferredplaceof</a:t>
            </a:r>
            <a:r>
              <a:rPr lang="nl-NL" sz="1800" b="0" i="0" u="none" strike="noStrike" baseline="0" dirty="0">
                <a:latin typeface="Calibri" panose="020F0502020204030204" pitchFamily="34" charset="0"/>
              </a:rPr>
              <a:t> </a:t>
            </a:r>
            <a:r>
              <a:rPr lang="nl-NL" sz="1800" b="0" i="0" u="none" strike="noStrike" baseline="0" dirty="0" err="1">
                <a:latin typeface="Calibri" panose="020F0502020204030204" pitchFamily="34" charset="0"/>
              </a:rPr>
              <a:t>death</a:t>
            </a:r>
            <a:endParaRPr lang="nl-NL" sz="1800" b="0" i="0" u="none" strike="noStrike" baseline="0" dirty="0">
              <a:latin typeface="Calibri" panose="020F0502020204030204" pitchFamily="34" charset="0"/>
            </a:endParaRPr>
          </a:p>
          <a:p>
            <a:r>
              <a:rPr lang="nl-NL" sz="1800" b="0" i="0" u="none" strike="noStrike" baseline="0" dirty="0" err="1">
                <a:latin typeface="Calibri" panose="020F0502020204030204" pitchFamily="34" charset="0"/>
              </a:rPr>
              <a:t>Useof</a:t>
            </a:r>
            <a:r>
              <a:rPr lang="nl-NL" sz="1800" b="0" i="0" u="none" strike="noStrike" baseline="0" dirty="0">
                <a:latin typeface="Calibri" panose="020F0502020204030204" pitchFamily="34" charset="0"/>
              </a:rPr>
              <a:t> </a:t>
            </a:r>
            <a:r>
              <a:rPr lang="nl-NL" sz="1800" b="0" i="0" u="none" strike="noStrike" baseline="0" dirty="0" err="1">
                <a:latin typeface="Calibri" panose="020F0502020204030204" pitchFamily="34" charset="0"/>
              </a:rPr>
              <a:t>alternativesadministrationroutes</a:t>
            </a:r>
            <a:r>
              <a:rPr lang="nl-NL" sz="1800" b="0" i="0" u="none" strike="noStrike" baseline="0" dirty="0">
                <a:latin typeface="Calibri" panose="020F0502020204030204" pitchFamily="34" charset="0"/>
              </a:rPr>
              <a:t> </a:t>
            </a:r>
            <a:r>
              <a:rPr lang="nl-NL" sz="1800" b="0" i="0" u="none" strike="noStrike" baseline="0" dirty="0" err="1">
                <a:latin typeface="Calibri" panose="020F0502020204030204" pitchFamily="34" charset="0"/>
              </a:rPr>
              <a:t>formedication</a:t>
            </a:r>
            <a:endParaRPr lang="nl-NL" sz="1800" b="0" i="0" u="none" strike="noStrike" baseline="0" dirty="0">
              <a:latin typeface="Calibri" panose="020F0502020204030204" pitchFamily="34" charset="0"/>
            </a:endParaRPr>
          </a:p>
          <a:p>
            <a:r>
              <a:rPr lang="nl-NL" sz="1800" b="0" i="0" u="none" strike="noStrike" baseline="0" dirty="0" err="1">
                <a:latin typeface="Calibri" panose="020F0502020204030204" pitchFamily="34" charset="0"/>
              </a:rPr>
              <a:t>Recordingdo-not-resuscitateorders</a:t>
            </a:r>
            <a:endParaRPr lang="nl-NL" sz="1800" b="0" i="0" u="none" strike="noStrike" baseline="0" dirty="0">
              <a:latin typeface="Calibri" panose="020F0502020204030204" pitchFamily="34" charset="0"/>
            </a:endParaRPr>
          </a:p>
          <a:p>
            <a:r>
              <a:rPr lang="nl-NL" sz="1800" b="0" i="0" u="none" strike="noStrike" baseline="0" dirty="0" err="1">
                <a:latin typeface="Calibri" panose="020F0502020204030204" pitchFamily="34" charset="0"/>
              </a:rPr>
              <a:t>Appointinga</a:t>
            </a:r>
            <a:r>
              <a:rPr lang="nl-NL" sz="1800" b="0" i="0" u="none" strike="noStrike" baseline="0" dirty="0">
                <a:latin typeface="Calibri" panose="020F0502020204030204" pitchFamily="34" charset="0"/>
              </a:rPr>
              <a:t> proxy </a:t>
            </a:r>
            <a:r>
              <a:rPr lang="nl-NL" sz="1800" b="0" i="0" u="none" strike="noStrike" baseline="0" dirty="0" err="1">
                <a:latin typeface="Calibri" panose="020F0502020204030204" pitchFamily="34" charset="0"/>
              </a:rPr>
              <a:t>forsurrogatedecision</a:t>
            </a:r>
            <a:r>
              <a:rPr lang="nl-NL" sz="1800" b="0" i="0" u="none" strike="noStrike" baseline="0" dirty="0">
                <a:latin typeface="Calibri" panose="020F0502020204030204" pitchFamily="34" charset="0"/>
              </a:rPr>
              <a:t>-making</a:t>
            </a:r>
          </a:p>
          <a:p>
            <a:r>
              <a:rPr lang="nl-NL" sz="1800" b="0" i="0" u="none" strike="noStrike" baseline="0" dirty="0" err="1">
                <a:latin typeface="Calibri" panose="020F0502020204030204" pitchFamily="34" charset="0"/>
              </a:rPr>
              <a:t>Painrelief</a:t>
            </a:r>
            <a:endParaRPr lang="nl-NL" sz="1800" b="0" i="0" u="none" strike="noStrike" baseline="0" dirty="0">
              <a:latin typeface="Calibri" panose="020F0502020204030204" pitchFamily="34" charset="0"/>
            </a:endParaRPr>
          </a:p>
          <a:p>
            <a:r>
              <a:rPr lang="nl-NL" sz="1800" b="0" i="0" u="none" strike="noStrike" baseline="0" dirty="0" err="1">
                <a:latin typeface="Calibri" panose="020F0502020204030204" pitchFamily="34" charset="0"/>
              </a:rPr>
              <a:t>Wishesafterdeath</a:t>
            </a:r>
            <a:endParaRPr lang="nl-NL" sz="1800" b="0" i="0" u="none" strike="noStrike" baseline="0" dirty="0">
              <a:latin typeface="Calibri" panose="020F0502020204030204" pitchFamily="34" charset="0"/>
            </a:endParaRPr>
          </a:p>
          <a:p>
            <a:endParaRPr lang="nl-NL" dirty="0"/>
          </a:p>
        </p:txBody>
      </p:sp>
    </p:spTree>
    <p:extLst>
      <p:ext uri="{BB962C8B-B14F-4D97-AF65-F5344CB8AC3E}">
        <p14:creationId xmlns:p14="http://schemas.microsoft.com/office/powerpoint/2010/main" val="140627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sz="1800" b="0" i="0" u="none" strike="noStrike" baseline="0" dirty="0" err="1">
                <a:latin typeface="Calibri" panose="020F0502020204030204" pitchFamily="34" charset="0"/>
              </a:rPr>
              <a:t>Decrease</a:t>
            </a:r>
            <a:r>
              <a:rPr lang="nl-NL" sz="1800" b="0" i="0" u="none" strike="noStrike" baseline="0" dirty="0">
                <a:latin typeface="Calibri" panose="020F0502020204030204" pitchFamily="34" charset="0"/>
              </a:rPr>
              <a:t> in </a:t>
            </a:r>
            <a:r>
              <a:rPr lang="nl-NL" sz="1800" b="0" i="0" u="none" strike="noStrike" baseline="0" dirty="0" err="1">
                <a:latin typeface="Calibri" panose="020F0502020204030204" pitchFamily="34" charset="0"/>
              </a:rPr>
              <a:t>neurocognitive</a:t>
            </a:r>
            <a:r>
              <a:rPr lang="nl-NL" sz="1800" b="0" i="0" u="none" strike="noStrike" baseline="0" dirty="0">
                <a:latin typeface="Calibri" panose="020F0502020204030204" pitchFamily="34" charset="0"/>
              </a:rPr>
              <a:t> </a:t>
            </a:r>
            <a:r>
              <a:rPr lang="nl-NL" sz="1800" b="0" i="0" u="none" strike="noStrike" baseline="0" dirty="0" err="1">
                <a:latin typeface="Calibri" panose="020F0502020204030204" pitchFamily="34" charset="0"/>
              </a:rPr>
              <a:t>functioning</a:t>
            </a:r>
            <a:r>
              <a:rPr lang="nl-NL" sz="1800" b="0" i="0" u="none" strike="noStrike" baseline="0" dirty="0">
                <a:latin typeface="Calibri" panose="020F0502020204030204" pitchFamily="34" charset="0"/>
              </a:rPr>
              <a:t> over time</a:t>
            </a:r>
          </a:p>
          <a:p>
            <a:r>
              <a:rPr lang="nl-NL" sz="1800" b="1" i="0" u="none" strike="noStrike" baseline="0" dirty="0" err="1">
                <a:latin typeface="Calibri" panose="020F0502020204030204" pitchFamily="34" charset="0"/>
              </a:rPr>
              <a:t>Rapidlydecliningdecision</a:t>
            </a:r>
            <a:r>
              <a:rPr lang="nl-NL" sz="1800" b="1" i="0" u="none" strike="noStrike" baseline="0" dirty="0">
                <a:latin typeface="Calibri" panose="020F0502020204030204" pitchFamily="34" charset="0"/>
              </a:rPr>
              <a:t>-making </a:t>
            </a:r>
            <a:r>
              <a:rPr lang="nl-NL" sz="1800" b="1" i="0" u="none" strike="noStrike" baseline="0" dirty="0" err="1">
                <a:latin typeface="Calibri" panose="020F0502020204030204" pitchFamily="34" charset="0"/>
              </a:rPr>
              <a:t>capacitytowardsEOL</a:t>
            </a:r>
            <a:r>
              <a:rPr lang="nl-NL" sz="1800" b="1" i="0" u="none" strike="noStrike" baseline="0" dirty="0">
                <a:latin typeface="Calibri" panose="020F0502020204030204" pitchFamily="34" charset="0"/>
              </a:rPr>
              <a:t> </a:t>
            </a:r>
            <a:r>
              <a:rPr lang="nl-NL" sz="1800" b="1" i="0" u="none" strike="noStrike" baseline="0" dirty="0" err="1">
                <a:latin typeface="Calibri" panose="020F0502020204030204" pitchFamily="34" charset="0"/>
              </a:rPr>
              <a:t>phase</a:t>
            </a:r>
            <a:endParaRPr lang="nl-NL" sz="1800" b="0" i="0" u="none" strike="noStrike" baseline="0" dirty="0">
              <a:latin typeface="Calibri" panose="020F0502020204030204" pitchFamily="34" charset="0"/>
            </a:endParaRPr>
          </a:p>
          <a:p>
            <a:r>
              <a:rPr lang="en-US" sz="1800" b="0" i="0" u="none" strike="noStrike" baseline="0" dirty="0" err="1">
                <a:latin typeface="Calibri" panose="020F0502020204030204" pitchFamily="34" charset="0"/>
              </a:rPr>
              <a:t>DuringEOL</a:t>
            </a:r>
            <a:r>
              <a:rPr lang="en-US" sz="1800" b="0" i="0" u="none" strike="noStrike" baseline="0" dirty="0">
                <a:latin typeface="Calibri" panose="020F0502020204030204" pitchFamily="34" charset="0"/>
              </a:rPr>
              <a:t> phase: even </a:t>
            </a:r>
            <a:r>
              <a:rPr lang="en-US" sz="1800" b="0" i="0" u="none" strike="noStrike" baseline="0" dirty="0" err="1">
                <a:latin typeface="Calibri" panose="020F0502020204030204" pitchFamily="34" charset="0"/>
              </a:rPr>
              <a:t>highersymptomburden</a:t>
            </a:r>
            <a:r>
              <a:rPr lang="en-US" sz="1800" b="0" i="0" u="none" strike="noStrike" baseline="0" dirty="0">
                <a:latin typeface="Calibri" panose="020F0502020204030204" pitchFamily="34" charset="0"/>
              </a:rPr>
              <a:t>(aphasia, </a:t>
            </a:r>
            <a:r>
              <a:rPr lang="en-US" sz="1800" b="0" i="0" u="none" strike="noStrike" baseline="0" dirty="0" err="1">
                <a:latin typeface="Calibri" panose="020F0502020204030204" pitchFamily="34" charset="0"/>
              </a:rPr>
              <a:t>lossof</a:t>
            </a:r>
            <a:r>
              <a:rPr lang="en-US" sz="1800" b="0" i="0" u="none" strike="noStrike" baseline="0" dirty="0">
                <a:latin typeface="Calibri" panose="020F0502020204030204" pitchFamily="34" charset="0"/>
              </a:rPr>
              <a:t> consciousness)</a:t>
            </a:r>
          </a:p>
          <a:p>
            <a:r>
              <a:rPr lang="nl-NL" sz="1800" b="1" i="0" u="none" strike="noStrike" baseline="0" dirty="0" err="1">
                <a:latin typeface="Calibri" panose="020F0502020204030204" pitchFamily="34" charset="0"/>
              </a:rPr>
              <a:t>Emotionalburdenforpatientsand</a:t>
            </a:r>
            <a:r>
              <a:rPr lang="nl-NL" sz="1800" b="1" i="0" u="none" strike="noStrike" baseline="0" dirty="0">
                <a:latin typeface="Calibri" panose="020F0502020204030204" pitchFamily="34" charset="0"/>
              </a:rPr>
              <a:t> </a:t>
            </a:r>
            <a:r>
              <a:rPr lang="nl-NL" sz="1800" b="1" i="0" u="none" strike="noStrike" baseline="0" dirty="0" err="1">
                <a:latin typeface="Calibri" panose="020F0502020204030204" pitchFamily="34" charset="0"/>
              </a:rPr>
              <a:t>theircaregivers</a:t>
            </a:r>
            <a:endParaRPr lang="nl-NL" sz="1800" b="0" i="0" u="none" strike="noStrike" baseline="0" dirty="0">
              <a:latin typeface="Calibri" panose="020F0502020204030204" pitchFamily="34" charset="0"/>
            </a:endParaRPr>
          </a:p>
          <a:p>
            <a:endParaRPr lang="nl-NL" dirty="0"/>
          </a:p>
        </p:txBody>
      </p:sp>
    </p:spTree>
    <p:extLst>
      <p:ext uri="{BB962C8B-B14F-4D97-AF65-F5344CB8AC3E}">
        <p14:creationId xmlns:p14="http://schemas.microsoft.com/office/powerpoint/2010/main" val="1474489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sz="1800" b="0" i="0" u="none" strike="noStrike" baseline="0" dirty="0" err="1">
                <a:latin typeface="Calibri" panose="020F0502020204030204" pitchFamily="34" charset="0"/>
              </a:rPr>
              <a:t>Decrease</a:t>
            </a:r>
            <a:r>
              <a:rPr lang="nl-NL" sz="1800" b="0" i="0" u="none" strike="noStrike" baseline="0" dirty="0">
                <a:latin typeface="Calibri" panose="020F0502020204030204" pitchFamily="34" charset="0"/>
              </a:rPr>
              <a:t> in </a:t>
            </a:r>
            <a:r>
              <a:rPr lang="nl-NL" sz="1800" b="0" i="0" u="none" strike="noStrike" baseline="0" dirty="0" err="1">
                <a:latin typeface="Calibri" panose="020F0502020204030204" pitchFamily="34" charset="0"/>
              </a:rPr>
              <a:t>neurocognitive</a:t>
            </a:r>
            <a:r>
              <a:rPr lang="nl-NL" sz="1800" b="0" i="0" u="none" strike="noStrike" baseline="0" dirty="0">
                <a:latin typeface="Calibri" panose="020F0502020204030204" pitchFamily="34" charset="0"/>
              </a:rPr>
              <a:t> </a:t>
            </a:r>
            <a:r>
              <a:rPr lang="nl-NL" sz="1800" b="0" i="0" u="none" strike="noStrike" baseline="0" dirty="0" err="1">
                <a:latin typeface="Calibri" panose="020F0502020204030204" pitchFamily="34" charset="0"/>
              </a:rPr>
              <a:t>functioning</a:t>
            </a:r>
            <a:r>
              <a:rPr lang="nl-NL" sz="1800" b="0" i="0" u="none" strike="noStrike" baseline="0" dirty="0">
                <a:latin typeface="Calibri" panose="020F0502020204030204" pitchFamily="34" charset="0"/>
              </a:rPr>
              <a:t> over time</a:t>
            </a:r>
          </a:p>
          <a:p>
            <a:r>
              <a:rPr lang="nl-NL" sz="1800" b="1" i="0" u="none" strike="noStrike" baseline="0" dirty="0" err="1">
                <a:latin typeface="Calibri" panose="020F0502020204030204" pitchFamily="34" charset="0"/>
              </a:rPr>
              <a:t>Rapidlydecliningdecision</a:t>
            </a:r>
            <a:r>
              <a:rPr lang="nl-NL" sz="1800" b="1" i="0" u="none" strike="noStrike" baseline="0" dirty="0">
                <a:latin typeface="Calibri" panose="020F0502020204030204" pitchFamily="34" charset="0"/>
              </a:rPr>
              <a:t>-making </a:t>
            </a:r>
            <a:r>
              <a:rPr lang="nl-NL" sz="1800" b="1" i="0" u="none" strike="noStrike" baseline="0" dirty="0" err="1">
                <a:latin typeface="Calibri" panose="020F0502020204030204" pitchFamily="34" charset="0"/>
              </a:rPr>
              <a:t>capacitytowardsEOL</a:t>
            </a:r>
            <a:r>
              <a:rPr lang="nl-NL" sz="1800" b="1" i="0" u="none" strike="noStrike" baseline="0" dirty="0">
                <a:latin typeface="Calibri" panose="020F0502020204030204" pitchFamily="34" charset="0"/>
              </a:rPr>
              <a:t> </a:t>
            </a:r>
            <a:r>
              <a:rPr lang="nl-NL" sz="1800" b="1" i="0" u="none" strike="noStrike" baseline="0" dirty="0" err="1">
                <a:latin typeface="Calibri" panose="020F0502020204030204" pitchFamily="34" charset="0"/>
              </a:rPr>
              <a:t>phase</a:t>
            </a:r>
            <a:endParaRPr lang="nl-NL" sz="1800" b="0" i="0" u="none" strike="noStrike" baseline="0" dirty="0">
              <a:latin typeface="Calibri" panose="020F0502020204030204" pitchFamily="34" charset="0"/>
            </a:endParaRPr>
          </a:p>
          <a:p>
            <a:r>
              <a:rPr lang="en-US" sz="1800" b="0" i="0" u="none" strike="noStrike" baseline="0" dirty="0" err="1">
                <a:latin typeface="Calibri" panose="020F0502020204030204" pitchFamily="34" charset="0"/>
              </a:rPr>
              <a:t>DuringEOL</a:t>
            </a:r>
            <a:r>
              <a:rPr lang="en-US" sz="1800" b="0" i="0" u="none" strike="noStrike" baseline="0" dirty="0">
                <a:latin typeface="Calibri" panose="020F0502020204030204" pitchFamily="34" charset="0"/>
              </a:rPr>
              <a:t> phase: even </a:t>
            </a:r>
            <a:r>
              <a:rPr lang="en-US" sz="1800" b="0" i="0" u="none" strike="noStrike" baseline="0" dirty="0" err="1">
                <a:latin typeface="Calibri" panose="020F0502020204030204" pitchFamily="34" charset="0"/>
              </a:rPr>
              <a:t>highersymptomburden</a:t>
            </a:r>
            <a:r>
              <a:rPr lang="en-US" sz="1800" b="0" i="0" u="none" strike="noStrike" baseline="0" dirty="0">
                <a:latin typeface="Calibri" panose="020F0502020204030204" pitchFamily="34" charset="0"/>
              </a:rPr>
              <a:t>(aphasia, </a:t>
            </a:r>
            <a:r>
              <a:rPr lang="en-US" sz="1800" b="0" i="0" u="none" strike="noStrike" baseline="0" dirty="0" err="1">
                <a:latin typeface="Calibri" panose="020F0502020204030204" pitchFamily="34" charset="0"/>
              </a:rPr>
              <a:t>lossof</a:t>
            </a:r>
            <a:r>
              <a:rPr lang="en-US" sz="1800" b="0" i="0" u="none" strike="noStrike" baseline="0" dirty="0">
                <a:latin typeface="Calibri" panose="020F0502020204030204" pitchFamily="34" charset="0"/>
              </a:rPr>
              <a:t> consciousness)</a:t>
            </a:r>
          </a:p>
          <a:p>
            <a:r>
              <a:rPr lang="nl-NL" sz="1800" b="1" i="0" u="none" strike="noStrike" baseline="0" dirty="0" err="1">
                <a:latin typeface="Calibri" panose="020F0502020204030204" pitchFamily="34" charset="0"/>
              </a:rPr>
              <a:t>Emotionalburdenforpatientsand</a:t>
            </a:r>
            <a:r>
              <a:rPr lang="nl-NL" sz="1800" b="1" i="0" u="none" strike="noStrike" baseline="0" dirty="0">
                <a:latin typeface="Calibri" panose="020F0502020204030204" pitchFamily="34" charset="0"/>
              </a:rPr>
              <a:t> </a:t>
            </a:r>
            <a:r>
              <a:rPr lang="nl-NL" sz="1800" b="1" i="0" u="none" strike="noStrike" baseline="0" dirty="0" err="1">
                <a:latin typeface="Calibri" panose="020F0502020204030204" pitchFamily="34" charset="0"/>
              </a:rPr>
              <a:t>theircaregivers</a:t>
            </a:r>
            <a:endParaRPr lang="nl-NL" sz="1800" b="0" i="0" u="none" strike="noStrike" baseline="0" dirty="0">
              <a:latin typeface="Calibri" panose="020F0502020204030204" pitchFamily="34" charset="0"/>
            </a:endParaRPr>
          </a:p>
          <a:p>
            <a:endParaRPr lang="nl-NL" dirty="0"/>
          </a:p>
        </p:txBody>
      </p:sp>
    </p:spTree>
    <p:extLst>
      <p:ext uri="{BB962C8B-B14F-4D97-AF65-F5344CB8AC3E}">
        <p14:creationId xmlns:p14="http://schemas.microsoft.com/office/powerpoint/2010/main" val="3722356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ETZ</a:t>
            </a:r>
          </a:p>
        </p:txBody>
      </p:sp>
    </p:spTree>
    <p:extLst>
      <p:ext uri="{BB962C8B-B14F-4D97-AF65-F5344CB8AC3E}">
        <p14:creationId xmlns:p14="http://schemas.microsoft.com/office/powerpoint/2010/main" val="2438607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a:p>
            <a:r>
              <a:rPr lang="en-US" dirty="0"/>
              <a:t>De Goings-On app is </a:t>
            </a:r>
            <a:r>
              <a:rPr lang="en-US" dirty="0" err="1"/>
              <a:t>ontwikkeld</a:t>
            </a:r>
            <a:r>
              <a:rPr lang="en-US" dirty="0"/>
              <a:t> om de patient </a:t>
            </a:r>
            <a:r>
              <a:rPr lang="en-US" dirty="0" err="1"/>
              <a:t>te</a:t>
            </a:r>
            <a:r>
              <a:rPr lang="en-US" dirty="0"/>
              <a:t> </a:t>
            </a:r>
            <a:r>
              <a:rPr lang="en-US" dirty="0" err="1"/>
              <a:t>helpen</a:t>
            </a:r>
            <a:r>
              <a:rPr lang="en-US" dirty="0"/>
              <a:t> </a:t>
            </a:r>
            <a:r>
              <a:rPr lang="en-US" dirty="0" err="1"/>
              <a:t>bij</a:t>
            </a:r>
            <a:r>
              <a:rPr lang="en-US" dirty="0"/>
              <a:t> het </a:t>
            </a:r>
            <a:r>
              <a:rPr lang="nl-NL" dirty="0"/>
              <a:t>effectief communiceren naar behandelaren over wat voor hen belangrijk is in het dagelijks leven. </a:t>
            </a:r>
          </a:p>
          <a:p>
            <a:endParaRPr lang="en-US" dirty="0"/>
          </a:p>
          <a:p>
            <a:r>
              <a:rPr lang="en-US" dirty="0"/>
              <a:t>Initiator Petra </a:t>
            </a:r>
            <a:r>
              <a:rPr lang="en-US" dirty="0" err="1"/>
              <a:t>Hoogendoorn</a:t>
            </a:r>
            <a:r>
              <a:rPr lang="en-US" dirty="0"/>
              <a:t> - </a:t>
            </a:r>
            <a:r>
              <a:rPr lang="en-US" dirty="0" err="1"/>
              <a:t>ziekteproces</a:t>
            </a:r>
            <a:r>
              <a:rPr lang="en-US" dirty="0"/>
              <a:t> van </a:t>
            </a:r>
            <a:r>
              <a:rPr lang="en-US" dirty="0" err="1"/>
              <a:t>haar</a:t>
            </a:r>
            <a:r>
              <a:rPr lang="en-US" dirty="0"/>
              <a:t> </a:t>
            </a:r>
            <a:r>
              <a:rPr lang="en-US" dirty="0" err="1"/>
              <a:t>echtgenoot</a:t>
            </a:r>
            <a:r>
              <a:rPr lang="en-US" dirty="0"/>
              <a:t> die </a:t>
            </a:r>
            <a:r>
              <a:rPr lang="en-US" dirty="0" err="1"/>
              <a:t>een</a:t>
            </a:r>
            <a:r>
              <a:rPr lang="en-US" dirty="0"/>
              <a:t> </a:t>
            </a:r>
            <a:r>
              <a:rPr lang="en-US" dirty="0" err="1"/>
              <a:t>hersentumor</a:t>
            </a:r>
            <a:r>
              <a:rPr lang="en-US" dirty="0"/>
              <a:t> had was de </a:t>
            </a:r>
            <a:r>
              <a:rPr lang="en-US" dirty="0" err="1"/>
              <a:t>inspiratie</a:t>
            </a:r>
            <a:r>
              <a:rPr lang="en-US" dirty="0"/>
              <a:t> </a:t>
            </a:r>
            <a:r>
              <a:rPr lang="en-US" dirty="0" err="1"/>
              <a:t>hiervoor</a:t>
            </a:r>
            <a:r>
              <a:rPr lang="en-US" dirty="0"/>
              <a:t>. </a:t>
            </a:r>
          </a:p>
          <a:p>
            <a:endParaRPr lang="en-US" dirty="0"/>
          </a:p>
          <a:p>
            <a:r>
              <a:rPr lang="en-US" dirty="0"/>
              <a:t>In </a:t>
            </a:r>
            <a:r>
              <a:rPr lang="en-US" dirty="0" err="1"/>
              <a:t>ons</a:t>
            </a:r>
            <a:r>
              <a:rPr lang="en-US" dirty="0"/>
              <a:t> </a:t>
            </a:r>
            <a:r>
              <a:rPr lang="en-US" dirty="0" err="1"/>
              <a:t>onderzoeksproject</a:t>
            </a:r>
            <a:r>
              <a:rPr lang="en-US" dirty="0"/>
              <a:t> </a:t>
            </a:r>
            <a:r>
              <a:rPr lang="en-US" dirty="0" err="1"/>
              <a:t>maakten</a:t>
            </a:r>
            <a:r>
              <a:rPr lang="en-US" dirty="0"/>
              <a:t> </a:t>
            </a:r>
            <a:r>
              <a:rPr lang="en-US" dirty="0" err="1"/>
              <a:t>patiënten</a:t>
            </a:r>
            <a:r>
              <a:rPr lang="en-US" dirty="0"/>
              <a:t> met </a:t>
            </a:r>
            <a:r>
              <a:rPr lang="en-US" dirty="0" err="1"/>
              <a:t>een</a:t>
            </a:r>
            <a:r>
              <a:rPr lang="en-US" dirty="0"/>
              <a:t> </a:t>
            </a:r>
            <a:r>
              <a:rPr lang="en-US" dirty="0" err="1"/>
              <a:t>hersentumor</a:t>
            </a:r>
            <a:r>
              <a:rPr lang="en-US" dirty="0"/>
              <a:t> </a:t>
            </a:r>
            <a:r>
              <a:rPr lang="en-US" dirty="0" err="1"/>
              <a:t>gebruik</a:t>
            </a:r>
            <a:r>
              <a:rPr lang="en-US" dirty="0"/>
              <a:t> van de Goings-On app en </a:t>
            </a:r>
            <a:r>
              <a:rPr lang="en-US" dirty="0" err="1"/>
              <a:t>evalueerden</a:t>
            </a:r>
            <a:r>
              <a:rPr lang="en-US" dirty="0"/>
              <a:t> we het effect op de gezamenlijke besluitvorming. </a:t>
            </a:r>
          </a:p>
          <a:p>
            <a:endParaRPr lang="en-US" dirty="0"/>
          </a:p>
          <a:p>
            <a:r>
              <a:rPr lang="nl-NL" dirty="0"/>
              <a:t>Patiënten kunnen invullen wat zij belangrijk vinden in het dagelijks leven. Deze persoonlijke doelen mét foto’s uit de eigen fotogalerij; want een foto zegt meer dan duizend woorden. Voorbeelden van persoonlijke doelen kunnen zijn spelen met de kinderen, kanoën, relatie, reizen. Dit is te zien in het eerste scherm. </a:t>
            </a:r>
          </a:p>
          <a:p>
            <a:endParaRPr lang="nl-NL" dirty="0"/>
          </a:p>
          <a:p>
            <a:r>
              <a:rPr lang="nl-NL" dirty="0"/>
              <a:t>Patiënten vullen dan dagelijks een logboekje in en hebben inzage hoe het met hun gaat over de tijd. </a:t>
            </a:r>
          </a:p>
          <a:p>
            <a:endParaRPr lang="nl-NL" dirty="0"/>
          </a:p>
          <a:p>
            <a:endParaRPr lang="nl-NL" dirty="0"/>
          </a:p>
        </p:txBody>
      </p:sp>
    </p:spTree>
    <p:extLst>
      <p:ext uri="{BB962C8B-B14F-4D97-AF65-F5344CB8AC3E}">
        <p14:creationId xmlns:p14="http://schemas.microsoft.com/office/powerpoint/2010/main" val="2897341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nl-NL" dirty="0"/>
              <a:t>In deze studie hebben we een gesprekshulp ontwikkeld waar we de doelen dan in te zien zijn voor behandelaren, direct oproepbaar via het EPD.</a:t>
            </a:r>
          </a:p>
          <a:p>
            <a:endParaRPr lang="nl-NL" dirty="0"/>
          </a:p>
        </p:txBody>
      </p:sp>
    </p:spTree>
    <p:extLst>
      <p:ext uri="{BB962C8B-B14F-4D97-AF65-F5344CB8AC3E}">
        <p14:creationId xmlns:p14="http://schemas.microsoft.com/office/powerpoint/2010/main" val="1326275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Groepen</a:t>
            </a:r>
            <a:r>
              <a:rPr lang="en-US" dirty="0"/>
              <a:t> </a:t>
            </a:r>
            <a:r>
              <a:rPr lang="en-US" dirty="0" err="1"/>
              <a:t>vergelijken</a:t>
            </a:r>
            <a:r>
              <a:rPr lang="en-US" dirty="0"/>
              <a:t> – </a:t>
            </a:r>
            <a:r>
              <a:rPr lang="en-US" dirty="0" err="1"/>
              <a:t>een</a:t>
            </a:r>
            <a:r>
              <a:rPr lang="en-US" dirty="0"/>
              <a:t> </a:t>
            </a:r>
            <a:r>
              <a:rPr lang="en-US" dirty="0" err="1"/>
              <a:t>groep</a:t>
            </a:r>
            <a:r>
              <a:rPr lang="en-US" dirty="0"/>
              <a:t> </a:t>
            </a:r>
            <a:r>
              <a:rPr lang="en-US" b="1" dirty="0" err="1"/>
              <a:t>zonder</a:t>
            </a:r>
            <a:r>
              <a:rPr lang="en-US" b="1" dirty="0"/>
              <a:t> Goings-On </a:t>
            </a:r>
            <a:r>
              <a:rPr lang="en-US" dirty="0"/>
              <a:t>en </a:t>
            </a:r>
            <a:r>
              <a:rPr lang="en-US" dirty="0" err="1"/>
              <a:t>daarna</a:t>
            </a:r>
            <a:r>
              <a:rPr lang="en-US" dirty="0"/>
              <a:t> </a:t>
            </a:r>
            <a:r>
              <a:rPr lang="en-US" dirty="0" err="1"/>
              <a:t>een</a:t>
            </a:r>
            <a:r>
              <a:rPr lang="en-US" dirty="0"/>
              <a:t> </a:t>
            </a:r>
            <a:r>
              <a:rPr lang="en-US" dirty="0" err="1"/>
              <a:t>andere</a:t>
            </a:r>
            <a:r>
              <a:rPr lang="en-US" dirty="0"/>
              <a:t> </a:t>
            </a:r>
            <a:r>
              <a:rPr lang="en-US" dirty="0" err="1"/>
              <a:t>groep</a:t>
            </a:r>
            <a:r>
              <a:rPr lang="en-US" dirty="0"/>
              <a:t> </a:t>
            </a:r>
            <a:r>
              <a:rPr lang="en-US" b="1" dirty="0"/>
              <a:t>MET Goings-On </a:t>
            </a:r>
            <a:r>
              <a:rPr lang="en-US" b="1" dirty="0" err="1"/>
              <a:t>gebruikers</a:t>
            </a:r>
            <a:r>
              <a:rPr lang="en-US" b="1" dirty="0"/>
              <a:t> </a:t>
            </a:r>
            <a:r>
              <a:rPr lang="en-US" dirty="0"/>
              <a:t>die </a:t>
            </a:r>
            <a:r>
              <a:rPr lang="en-US" dirty="0" err="1"/>
              <a:t>doelen</a:t>
            </a:r>
            <a:r>
              <a:rPr lang="en-US" dirty="0"/>
              <a:t> </a:t>
            </a:r>
            <a:r>
              <a:rPr lang="en-US" dirty="0" err="1"/>
              <a:t>deelden</a:t>
            </a:r>
            <a:r>
              <a:rPr lang="en-US" dirty="0"/>
              <a:t> met de </a:t>
            </a:r>
            <a:r>
              <a:rPr lang="en-US" dirty="0" err="1"/>
              <a:t>neurochirurg</a:t>
            </a:r>
            <a:r>
              <a:rPr lang="en-US" dirty="0"/>
              <a:t> </a:t>
            </a:r>
            <a:r>
              <a:rPr lang="en-US" dirty="0" err="1"/>
              <a:t>vlak</a:t>
            </a:r>
            <a:r>
              <a:rPr lang="en-US" dirty="0"/>
              <a:t> voor het gesprek.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Bij</a:t>
            </a:r>
            <a:r>
              <a:rPr lang="en-US" dirty="0"/>
              <a:t> </a:t>
            </a:r>
            <a:r>
              <a:rPr lang="en-US" dirty="0" err="1"/>
              <a:t>beide</a:t>
            </a:r>
            <a:r>
              <a:rPr lang="en-US" dirty="0"/>
              <a:t> </a:t>
            </a:r>
            <a:r>
              <a:rPr lang="en-US" dirty="0" err="1"/>
              <a:t>groepen</a:t>
            </a:r>
            <a:r>
              <a:rPr lang="en-US" dirty="0"/>
              <a:t> </a:t>
            </a:r>
            <a:r>
              <a:rPr lang="en-US" dirty="0" err="1"/>
              <a:t>hebben</a:t>
            </a:r>
            <a:r>
              <a:rPr lang="en-US" dirty="0"/>
              <a:t> we </a:t>
            </a:r>
            <a:r>
              <a:rPr lang="en-US" b="1" dirty="0" err="1"/>
              <a:t>geluidsopnames</a:t>
            </a:r>
            <a:r>
              <a:rPr lang="en-US" dirty="0"/>
              <a:t> van het </a:t>
            </a:r>
            <a:r>
              <a:rPr lang="en-US" dirty="0" err="1"/>
              <a:t>neurochirurgisch</a:t>
            </a:r>
            <a:r>
              <a:rPr lang="en-US" dirty="0"/>
              <a:t> consult </a:t>
            </a:r>
            <a:r>
              <a:rPr lang="en-US" dirty="0" err="1"/>
              <a:t>gemaakt</a:t>
            </a:r>
            <a:r>
              <a:rPr lang="en-US" dirty="0"/>
              <a:t>, </a:t>
            </a:r>
            <a:r>
              <a:rPr lang="en-US" dirty="0" err="1"/>
              <a:t>vragenlijsten</a:t>
            </a:r>
            <a:r>
              <a:rPr lang="en-US" dirty="0"/>
              <a:t> </a:t>
            </a:r>
            <a:r>
              <a:rPr lang="en-US" dirty="0" err="1"/>
              <a:t>afgenomen</a:t>
            </a:r>
            <a:r>
              <a:rPr lang="en-US" dirty="0"/>
              <a:t> direct </a:t>
            </a:r>
            <a:r>
              <a:rPr lang="en-US" dirty="0" err="1"/>
              <a:t>na</a:t>
            </a:r>
            <a:r>
              <a:rPr lang="en-US" dirty="0"/>
              <a:t> het gesprek, en 3, 6, 12 </a:t>
            </a:r>
            <a:r>
              <a:rPr lang="en-US" dirty="0" err="1"/>
              <a:t>maanden</a:t>
            </a:r>
            <a:r>
              <a:rPr lang="en-US" dirty="0"/>
              <a:t> later over gezamenlijke besluitvorming, </a:t>
            </a:r>
            <a:r>
              <a:rPr lang="en-US" dirty="0" err="1"/>
              <a:t>kwaliteit</a:t>
            </a:r>
            <a:r>
              <a:rPr lang="en-US" dirty="0"/>
              <a:t> van </a:t>
            </a:r>
            <a:r>
              <a:rPr lang="en-US" dirty="0" err="1"/>
              <a:t>leven</a:t>
            </a:r>
            <a:r>
              <a:rPr lang="en-US" dirty="0"/>
              <a:t> en </a:t>
            </a:r>
            <a:r>
              <a:rPr lang="en-US" dirty="0" err="1"/>
              <a:t>stemmingsklachten</a:t>
            </a:r>
            <a:r>
              <a:rPr lang="en-US" dirty="0"/>
              <a:t>.</a:t>
            </a:r>
          </a:p>
        </p:txBody>
      </p:sp>
    </p:spTree>
    <p:extLst>
      <p:ext uri="{BB962C8B-B14F-4D97-AF65-F5344CB8AC3E}">
        <p14:creationId xmlns:p14="http://schemas.microsoft.com/office/powerpoint/2010/main" val="2430030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Immuunsysteem bewaking tegen kankercellen, GBM cellen kunnen dit omzeilen</a:t>
            </a:r>
          </a:p>
          <a:p>
            <a:r>
              <a:rPr lang="nl-NL" dirty="0"/>
              <a:t>GBM onderdrukkende immuun </a:t>
            </a:r>
            <a:r>
              <a:rPr lang="nl-NL" dirty="0" err="1"/>
              <a:t>omgevingsentumoren</a:t>
            </a:r>
            <a:r>
              <a:rPr lang="nl-NL" dirty="0"/>
              <a:t> vs. Andere tumoren</a:t>
            </a:r>
          </a:p>
        </p:txBody>
      </p:sp>
    </p:spTree>
    <p:extLst>
      <p:ext uri="{BB962C8B-B14F-4D97-AF65-F5344CB8AC3E}">
        <p14:creationId xmlns:p14="http://schemas.microsoft.com/office/powerpoint/2010/main" val="615488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522116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b="0" i="0" dirty="0">
                <a:solidFill>
                  <a:srgbClr val="00216D"/>
                </a:solidFill>
                <a:effectLst/>
                <a:latin typeface="montserrat" panose="020B0604020202020204" pitchFamily="2" charset="0"/>
              </a:rPr>
              <a:t>CAR T staat voor </a:t>
            </a:r>
            <a:r>
              <a:rPr lang="nl-NL" b="0" i="0" dirty="0" err="1">
                <a:solidFill>
                  <a:srgbClr val="00216D"/>
                </a:solidFill>
                <a:effectLst/>
                <a:latin typeface="montserrat" panose="020B0604020202020204" pitchFamily="2" charset="0"/>
              </a:rPr>
              <a:t>Chimere</a:t>
            </a:r>
            <a:r>
              <a:rPr lang="nl-NL" b="0" i="0" dirty="0">
                <a:solidFill>
                  <a:srgbClr val="00216D"/>
                </a:solidFill>
                <a:effectLst/>
                <a:latin typeface="montserrat" panose="020B0604020202020204" pitchFamily="2" charset="0"/>
              </a:rPr>
              <a:t> Antigeen Receptor T-cel. T-cellen zijn witte bloedcellen die door bacteriën en virussen beschadigde cellen kunnen aanvallen en opruimen.</a:t>
            </a:r>
          </a:p>
          <a:p>
            <a:r>
              <a:rPr lang="nl-NL" b="0" i="0" dirty="0">
                <a:solidFill>
                  <a:srgbClr val="444444"/>
                </a:solidFill>
                <a:effectLst/>
                <a:latin typeface="montserrat" panose="00000500000000000000" pitchFamily="2" charset="0"/>
              </a:rPr>
              <a:t>T-cellen zijn witte bloedcellen die door bacteriën en virussen beschadigde cellen kunnen aanvallen en opruimen. T-cellen kunnen ook kankercellen aanvallen, maar zijn soms niet specifiek genoeg om hun werk te kunnen uitvoeren. Door eigen T-cellen te bewerken zijn deze wel in staat om de kankercellen in </a:t>
            </a:r>
            <a:r>
              <a:rPr lang="nl-NL" b="0" i="0" dirty="0" err="1">
                <a:solidFill>
                  <a:srgbClr val="444444"/>
                </a:solidFill>
                <a:effectLst/>
                <a:latin typeface="montserrat" panose="00000500000000000000" pitchFamily="2" charset="0"/>
              </a:rPr>
              <a:t>hetlichaam</a:t>
            </a:r>
            <a:r>
              <a:rPr lang="nl-NL" b="0" i="0" dirty="0">
                <a:solidFill>
                  <a:srgbClr val="444444"/>
                </a:solidFill>
                <a:effectLst/>
                <a:latin typeface="montserrat" panose="00000500000000000000" pitchFamily="2" charset="0"/>
              </a:rPr>
              <a:t> te herkennen. Dit wordt bewerkstelligd door een stukje CAR gen in de T-cel te bouwen. De CAR -T- cellen zijn op deze manier in staat om de kankercellen aan te vallen</a:t>
            </a:r>
            <a:endParaRPr lang="nl-NL" dirty="0"/>
          </a:p>
        </p:txBody>
      </p:sp>
    </p:spTree>
    <p:extLst>
      <p:ext uri="{BB962C8B-B14F-4D97-AF65-F5344CB8AC3E}">
        <p14:creationId xmlns:p14="http://schemas.microsoft.com/office/powerpoint/2010/main" val="582473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err="1"/>
              <a:t>Ve</a:t>
            </a:r>
            <a:endParaRPr lang="nl-NL" dirty="0"/>
          </a:p>
        </p:txBody>
      </p:sp>
    </p:spTree>
    <p:extLst>
      <p:ext uri="{BB962C8B-B14F-4D97-AF65-F5344CB8AC3E}">
        <p14:creationId xmlns:p14="http://schemas.microsoft.com/office/powerpoint/2010/main" val="2833986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Immuuntherapie: </a:t>
            </a:r>
            <a:r>
              <a:rPr lang="nl-NL" dirty="0" err="1"/>
              <a:t>durvalumab</a:t>
            </a:r>
            <a:r>
              <a:rPr lang="nl-NL" dirty="0"/>
              <a:t>, </a:t>
            </a:r>
            <a:r>
              <a:rPr lang="nl-NL" dirty="0" err="1"/>
              <a:t>nivolumab</a:t>
            </a:r>
            <a:r>
              <a:rPr lang="nl-NL" dirty="0"/>
              <a:t>, </a:t>
            </a:r>
            <a:r>
              <a:rPr lang="nl-NL" dirty="0" err="1"/>
              <a:t>pembrolizumab</a:t>
            </a:r>
            <a:r>
              <a:rPr lang="nl-NL" dirty="0"/>
              <a:t> </a:t>
            </a:r>
          </a:p>
          <a:p>
            <a:endParaRPr lang="nl-NL" dirty="0"/>
          </a:p>
          <a:p>
            <a:r>
              <a:rPr lang="nl-NL" dirty="0" err="1"/>
              <a:t>dMMR</a:t>
            </a:r>
            <a:r>
              <a:rPr lang="nl-NL" dirty="0"/>
              <a:t> (deficiënt DNA-mismatchherstel) bij hersentumoren wijst op een defect in het DNA-reparatiemechanisme, wat leidt tot een hoge mutatielast (MSI-H)</a:t>
            </a:r>
            <a:r>
              <a:rPr lang="nl-NL" b="0" i="0" dirty="0">
                <a:solidFill>
                  <a:srgbClr val="0A0A0A"/>
                </a:solidFill>
                <a:effectLst/>
                <a:latin typeface="Google Sans"/>
              </a:rPr>
              <a:t>. Hoewel zeldzaam in hersenen, kunnen deze tumoren door de vele afwijkingen goed reageren op immuuntherapie (checkpointremmers). Het kan sporadisch zijn of wijzen op Lynch-syndroom.</a:t>
            </a:r>
          </a:p>
          <a:p>
            <a:endParaRPr lang="nl-NL" b="0" i="0" dirty="0">
              <a:solidFill>
                <a:srgbClr val="0A0A0A"/>
              </a:solidFill>
              <a:effectLst/>
              <a:latin typeface="Google Sans"/>
            </a:endParaRPr>
          </a:p>
          <a:p>
            <a:pPr marL="0" marR="0" lvl="0" indent="0" algn="l" defTabSz="914400" eaLnBrk="1" fontAlgn="auto" latinLnBrk="0" hangingPunct="1">
              <a:lnSpc>
                <a:spcPct val="100000"/>
              </a:lnSpc>
              <a:spcBef>
                <a:spcPts val="0"/>
              </a:spcBef>
              <a:spcAft>
                <a:spcPts val="0"/>
              </a:spcAft>
              <a:buClrTx/>
              <a:buSzTx/>
              <a:buFontTx/>
              <a:buNone/>
              <a:tabLst/>
              <a:defRPr/>
            </a:pPr>
            <a:r>
              <a:rPr lang="nl-NL" b="1" i="0" dirty="0">
                <a:solidFill>
                  <a:srgbClr val="0A0A0A"/>
                </a:solidFill>
                <a:effectLst/>
                <a:latin typeface="Google Sans"/>
              </a:rPr>
              <a:t>Betekenis:</a:t>
            </a:r>
            <a:r>
              <a:rPr lang="nl-NL" b="0" i="0" dirty="0">
                <a:solidFill>
                  <a:srgbClr val="0A0A0A"/>
                </a:solidFill>
                <a:effectLst/>
                <a:latin typeface="Google Sans"/>
              </a:rPr>
              <a:t> De tumorcellen kunnen fouten in het DNA niet herstellen, wat leidt tot veel mutaties en een hoge </a:t>
            </a:r>
            <a:r>
              <a:rPr lang="nl-NL" b="0" i="0" dirty="0">
                <a:solidFill>
                  <a:srgbClr val="1A0DAB"/>
                </a:solidFill>
                <a:effectLst/>
                <a:latin typeface="Google Sans"/>
                <a:hlinkClick r:id="rId3"/>
              </a:rPr>
              <a:t>MSI-H-status</a:t>
            </a:r>
            <a:r>
              <a:rPr lang="nl-NL" b="0" i="0" dirty="0">
                <a:solidFill>
                  <a:srgbClr val="0A0A0A"/>
                </a:solidFill>
                <a:effectLst/>
                <a:latin typeface="Google Sans"/>
              </a:rPr>
              <a:t>.</a:t>
            </a:r>
          </a:p>
          <a:p>
            <a:endParaRPr lang="nl-NL" dirty="0"/>
          </a:p>
        </p:txBody>
      </p:sp>
    </p:spTree>
    <p:extLst>
      <p:ext uri="{BB962C8B-B14F-4D97-AF65-F5344CB8AC3E}">
        <p14:creationId xmlns:p14="http://schemas.microsoft.com/office/powerpoint/2010/main" val="1257459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692176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10 j OS class 1 97,5%, class 2 82,2%, class 3 75%, class 45,6%</a:t>
            </a:r>
          </a:p>
        </p:txBody>
      </p:sp>
    </p:spTree>
    <p:extLst>
      <p:ext uri="{BB962C8B-B14F-4D97-AF65-F5344CB8AC3E}">
        <p14:creationId xmlns:p14="http://schemas.microsoft.com/office/powerpoint/2010/main" val="1869110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Zeer veel weghalen (1 centimeter rond tumor) (BOLD, G-SUMIT): geen verbetering van OS, wel verslechtering van cognitie</a:t>
            </a:r>
          </a:p>
        </p:txBody>
      </p:sp>
    </p:spTree>
    <p:extLst>
      <p:ext uri="{BB962C8B-B14F-4D97-AF65-F5344CB8AC3E}">
        <p14:creationId xmlns:p14="http://schemas.microsoft.com/office/powerpoint/2010/main" val="306102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11" name="Titelteks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Titeltekst</a:t>
            </a:r>
          </a:p>
        </p:txBody>
      </p:sp>
      <p:sp>
        <p:nvSpPr>
          <p:cNvPr id="12" name="Hoofdtekst - niveau één…"/>
          <p:cNvSpPr txBox="1">
            <a:spLocks noGrp="1"/>
          </p:cNvSpPr>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3"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eldia">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2" name="Afbeelding 1" descr="Afbeelding 1"/>
          <p:cNvPicPr>
            <a:picLocks noChangeAspect="1"/>
          </p:cNvPicPr>
          <p:nvPr/>
        </p:nvPicPr>
        <p:blipFill>
          <a:blip r:embed="rId3"/>
          <a:stretch>
            <a:fillRect/>
          </a:stretch>
        </p:blipFill>
        <p:spPr>
          <a:xfrm>
            <a:off x="1587" y="0"/>
            <a:ext cx="12188826" cy="6858000"/>
          </a:xfrm>
          <a:prstGeom prst="rect">
            <a:avLst/>
          </a:prstGeom>
          <a:ln w="12700">
            <a:miter lim="400000"/>
          </a:ln>
        </p:spPr>
      </p:pic>
      <p:pic>
        <p:nvPicPr>
          <p:cNvPr id="93" name="Afbeelding 4" descr="Afbeelding 4"/>
          <p:cNvPicPr>
            <a:picLocks noChangeAspect="1"/>
          </p:cNvPicPr>
          <p:nvPr/>
        </p:nvPicPr>
        <p:blipFill>
          <a:blip r:embed="rId4"/>
          <a:stretch>
            <a:fillRect/>
          </a:stretch>
        </p:blipFill>
        <p:spPr>
          <a:xfrm>
            <a:off x="1587" y="0"/>
            <a:ext cx="12188826" cy="6858000"/>
          </a:xfrm>
          <a:prstGeom prst="rect">
            <a:avLst/>
          </a:prstGeom>
          <a:ln w="12700">
            <a:miter lim="400000"/>
          </a:ln>
        </p:spPr>
      </p:pic>
      <p:sp>
        <p:nvSpPr>
          <p:cNvPr id="94" name="Titeltekst"/>
          <p:cNvSpPr txBox="1">
            <a:spLocks noGrp="1"/>
          </p:cNvSpPr>
          <p:nvPr>
            <p:ph type="title"/>
          </p:nvPr>
        </p:nvSpPr>
        <p:spPr>
          <a:xfrm>
            <a:off x="4991101" y="390525"/>
            <a:ext cx="6515101" cy="2070100"/>
          </a:xfrm>
          <a:prstGeom prst="rect">
            <a:avLst/>
          </a:prstGeom>
        </p:spPr>
        <p:txBody>
          <a:bodyPr anchor="b"/>
          <a:lstStyle>
            <a:lvl1pPr>
              <a:lnSpc>
                <a:spcPct val="100000"/>
              </a:lnSpc>
              <a:defRPr sz="3200" b="1">
                <a:solidFill>
                  <a:srgbClr val="FFFFFF"/>
                </a:solidFill>
                <a:latin typeface="Arial"/>
                <a:ea typeface="Arial"/>
                <a:cs typeface="Arial"/>
                <a:sym typeface="Arial"/>
              </a:defRPr>
            </a:lvl1pPr>
          </a:lstStyle>
          <a:p>
            <a:r>
              <a:t>Titeltekst</a:t>
            </a:r>
          </a:p>
        </p:txBody>
      </p:sp>
      <p:sp>
        <p:nvSpPr>
          <p:cNvPr id="95" name="Dianummer"/>
          <p:cNvSpPr txBox="1">
            <a:spLocks noGrp="1"/>
          </p:cNvSpPr>
          <p:nvPr>
            <p:ph type="sldNum" sz="quarter" idx="2"/>
          </p:nvPr>
        </p:nvSpPr>
        <p:spPr>
          <a:xfrm>
            <a:off x="8478978" y="6221731"/>
            <a:ext cx="258623" cy="269239"/>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el en objec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02" name="Afbeelding 1" descr="Afbeelding 1"/>
          <p:cNvPicPr>
            <a:picLocks noChangeAspect="1"/>
          </p:cNvPicPr>
          <p:nvPr/>
        </p:nvPicPr>
        <p:blipFill>
          <a:blip r:embed="rId3"/>
          <a:stretch>
            <a:fillRect/>
          </a:stretch>
        </p:blipFill>
        <p:spPr>
          <a:xfrm>
            <a:off x="1587" y="0"/>
            <a:ext cx="12188826" cy="6858000"/>
          </a:xfrm>
          <a:prstGeom prst="rect">
            <a:avLst/>
          </a:prstGeom>
          <a:ln w="12700">
            <a:miter lim="400000"/>
          </a:ln>
        </p:spPr>
      </p:pic>
      <p:sp>
        <p:nvSpPr>
          <p:cNvPr id="103" name="Titeltekst"/>
          <p:cNvSpPr txBox="1">
            <a:spLocks noGrp="1"/>
          </p:cNvSpPr>
          <p:nvPr>
            <p:ph type="title"/>
          </p:nvPr>
        </p:nvSpPr>
        <p:spPr>
          <a:xfrm>
            <a:off x="329551" y="0"/>
            <a:ext cx="11548320" cy="1131888"/>
          </a:xfrm>
          <a:prstGeom prst="rect">
            <a:avLst/>
          </a:prstGeom>
        </p:spPr>
        <p:txBody>
          <a:bodyPr lIns="0" tIns="0" rIns="0" bIns="0"/>
          <a:lstStyle>
            <a:lvl1pPr>
              <a:lnSpc>
                <a:spcPct val="100000"/>
              </a:lnSpc>
              <a:defRPr sz="3200" b="1">
                <a:solidFill>
                  <a:srgbClr val="FFFFFF"/>
                </a:solidFill>
                <a:latin typeface="Arial"/>
                <a:ea typeface="Arial"/>
                <a:cs typeface="Arial"/>
                <a:sym typeface="Arial"/>
              </a:defRPr>
            </a:lvl1pPr>
          </a:lstStyle>
          <a:p>
            <a:r>
              <a:t>Titeltekst</a:t>
            </a:r>
          </a:p>
        </p:txBody>
      </p:sp>
      <p:sp>
        <p:nvSpPr>
          <p:cNvPr id="104" name="Hoofdtekst - niveau één…"/>
          <p:cNvSpPr txBox="1">
            <a:spLocks noGrp="1"/>
          </p:cNvSpPr>
          <p:nvPr>
            <p:ph type="body" idx="1"/>
          </p:nvPr>
        </p:nvSpPr>
        <p:spPr>
          <a:xfrm>
            <a:off x="314169" y="1385628"/>
            <a:ext cx="11563702" cy="4744585"/>
          </a:xfrm>
          <a:prstGeom prst="rect">
            <a:avLst/>
          </a:prstGeom>
        </p:spPr>
        <p:txBody>
          <a:bodyPr lIns="0" tIns="0" rIns="0" bIns="0"/>
          <a:lstStyle>
            <a:lvl1pPr marL="290513" indent="-290513">
              <a:lnSpc>
                <a:spcPct val="100000"/>
              </a:lnSpc>
              <a:spcBef>
                <a:spcPts val="1300"/>
              </a:spcBef>
              <a:buClr>
                <a:srgbClr val="006DB2"/>
              </a:buClr>
              <a:buFontTx/>
              <a:defRPr>
                <a:latin typeface="Arial"/>
                <a:ea typeface="Arial"/>
                <a:cs typeface="Arial"/>
                <a:sym typeface="Arial"/>
              </a:defRPr>
            </a:lvl1pPr>
            <a:lvl2pPr marL="814122" indent="-409309">
              <a:lnSpc>
                <a:spcPct val="100000"/>
              </a:lnSpc>
              <a:spcBef>
                <a:spcPts val="1300"/>
              </a:spcBef>
              <a:buClr>
                <a:srgbClr val="006DB2"/>
              </a:buClr>
              <a:buFontTx/>
              <a:buChar char="–"/>
              <a:defRPr>
                <a:latin typeface="Arial"/>
                <a:ea typeface="Arial"/>
                <a:cs typeface="Arial"/>
                <a:sym typeface="Arial"/>
              </a:defRPr>
            </a:lvl2pPr>
            <a:lvl3pPr marL="1270000" indent="-400050">
              <a:lnSpc>
                <a:spcPct val="100000"/>
              </a:lnSpc>
              <a:spcBef>
                <a:spcPts val="1300"/>
              </a:spcBef>
              <a:buClr>
                <a:srgbClr val="006DB2"/>
              </a:buClr>
              <a:buFontTx/>
              <a:buChar char="–"/>
              <a:defRPr>
                <a:latin typeface="Arial"/>
                <a:ea typeface="Arial"/>
                <a:cs typeface="Arial"/>
                <a:sym typeface="Arial"/>
              </a:defRPr>
            </a:lvl3pPr>
            <a:lvl4pPr marL="1595702" indent="-268552">
              <a:lnSpc>
                <a:spcPct val="100000"/>
              </a:lnSpc>
              <a:spcBef>
                <a:spcPts val="1300"/>
              </a:spcBef>
              <a:buClr>
                <a:srgbClr val="006DB2"/>
              </a:buClr>
              <a:buFontTx/>
              <a:defRPr>
                <a:latin typeface="Arial"/>
                <a:ea typeface="Arial"/>
                <a:cs typeface="Arial"/>
                <a:sym typeface="Arial"/>
              </a:defRPr>
            </a:lvl4pPr>
            <a:lvl5pPr marL="1938338" indent="-266700">
              <a:lnSpc>
                <a:spcPct val="100000"/>
              </a:lnSpc>
              <a:spcBef>
                <a:spcPts val="1300"/>
              </a:spcBef>
              <a:buClr>
                <a:srgbClr val="006DB2"/>
              </a:buClr>
              <a:buFontTx/>
              <a:defRPr>
                <a:latin typeface="Arial"/>
                <a:ea typeface="Arial"/>
                <a:cs typeface="Arial"/>
                <a:sym typeface="Aria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05" name="Dianummer"/>
          <p:cNvSpPr txBox="1">
            <a:spLocks noGrp="1"/>
          </p:cNvSpPr>
          <p:nvPr>
            <p:ph type="sldNum" sz="quarter" idx="2"/>
          </p:nvPr>
        </p:nvSpPr>
        <p:spPr>
          <a:xfrm>
            <a:off x="8478978" y="6221731"/>
            <a:ext cx="258623" cy="269239"/>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ectiekop">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12" name="Afbeelding 1" descr="Afbeelding 1"/>
          <p:cNvPicPr>
            <a:picLocks noChangeAspect="1"/>
          </p:cNvPicPr>
          <p:nvPr/>
        </p:nvPicPr>
        <p:blipFill>
          <a:blip r:embed="rId3"/>
          <a:stretch>
            <a:fillRect/>
          </a:stretch>
        </p:blipFill>
        <p:spPr>
          <a:xfrm>
            <a:off x="1587" y="0"/>
            <a:ext cx="12188826" cy="6858000"/>
          </a:xfrm>
          <a:prstGeom prst="rect">
            <a:avLst/>
          </a:prstGeom>
          <a:ln w="12700">
            <a:miter lim="400000"/>
          </a:ln>
        </p:spPr>
      </p:pic>
      <p:sp>
        <p:nvSpPr>
          <p:cNvPr id="113" name="Titeltekst"/>
          <p:cNvSpPr txBox="1">
            <a:spLocks noGrp="1"/>
          </p:cNvSpPr>
          <p:nvPr>
            <p:ph type="title"/>
          </p:nvPr>
        </p:nvSpPr>
        <p:spPr>
          <a:xfrm>
            <a:off x="963084" y="4406901"/>
            <a:ext cx="10363201" cy="1362077"/>
          </a:xfrm>
          <a:prstGeom prst="rect">
            <a:avLst/>
          </a:prstGeom>
        </p:spPr>
        <p:txBody>
          <a:bodyPr lIns="0" tIns="0" rIns="0" bIns="0" anchor="t"/>
          <a:lstStyle>
            <a:lvl1pPr>
              <a:lnSpc>
                <a:spcPct val="100000"/>
              </a:lnSpc>
              <a:defRPr sz="4000" b="1" cap="all">
                <a:solidFill>
                  <a:srgbClr val="FFFFFF"/>
                </a:solidFill>
                <a:latin typeface="Arial"/>
                <a:ea typeface="Arial"/>
                <a:cs typeface="Arial"/>
                <a:sym typeface="Arial"/>
              </a:defRPr>
            </a:lvl1pPr>
          </a:lstStyle>
          <a:p>
            <a:r>
              <a:t>Titeltekst</a:t>
            </a:r>
          </a:p>
        </p:txBody>
      </p:sp>
      <p:sp>
        <p:nvSpPr>
          <p:cNvPr id="114" name="Hoofdtekst - niveau één…"/>
          <p:cNvSpPr txBox="1">
            <a:spLocks noGrp="1"/>
          </p:cNvSpPr>
          <p:nvPr>
            <p:ph type="body" sz="quarter" idx="1"/>
          </p:nvPr>
        </p:nvSpPr>
        <p:spPr>
          <a:xfrm>
            <a:off x="963084" y="2906713"/>
            <a:ext cx="10363201" cy="1500189"/>
          </a:xfrm>
          <a:prstGeom prst="rect">
            <a:avLst/>
          </a:prstGeom>
        </p:spPr>
        <p:txBody>
          <a:bodyPr lIns="0" tIns="0" rIns="0" bIns="0" anchor="b"/>
          <a:lstStyle>
            <a:lvl1pPr marL="0" indent="0">
              <a:lnSpc>
                <a:spcPct val="100000"/>
              </a:lnSpc>
              <a:spcBef>
                <a:spcPts val="900"/>
              </a:spcBef>
              <a:buSzTx/>
              <a:buFontTx/>
              <a:buNone/>
              <a:defRPr sz="2000">
                <a:latin typeface="Arial"/>
                <a:ea typeface="Arial"/>
                <a:cs typeface="Arial"/>
                <a:sym typeface="Arial"/>
              </a:defRPr>
            </a:lvl1pPr>
            <a:lvl2pPr marL="0" indent="0">
              <a:lnSpc>
                <a:spcPct val="100000"/>
              </a:lnSpc>
              <a:spcBef>
                <a:spcPts val="900"/>
              </a:spcBef>
              <a:buSzTx/>
              <a:buFontTx/>
              <a:buNone/>
              <a:defRPr sz="2000">
                <a:latin typeface="Arial"/>
                <a:ea typeface="Arial"/>
                <a:cs typeface="Arial"/>
                <a:sym typeface="Arial"/>
              </a:defRPr>
            </a:lvl2pPr>
            <a:lvl3pPr marL="0" indent="0">
              <a:lnSpc>
                <a:spcPct val="100000"/>
              </a:lnSpc>
              <a:spcBef>
                <a:spcPts val="900"/>
              </a:spcBef>
              <a:buSzTx/>
              <a:buFontTx/>
              <a:buNone/>
              <a:defRPr sz="2000">
                <a:latin typeface="Arial"/>
                <a:ea typeface="Arial"/>
                <a:cs typeface="Arial"/>
                <a:sym typeface="Arial"/>
              </a:defRPr>
            </a:lvl3pPr>
            <a:lvl4pPr marL="0" indent="0">
              <a:lnSpc>
                <a:spcPct val="100000"/>
              </a:lnSpc>
              <a:spcBef>
                <a:spcPts val="900"/>
              </a:spcBef>
              <a:buSzTx/>
              <a:buFontTx/>
              <a:buNone/>
              <a:defRPr sz="2000">
                <a:latin typeface="Arial"/>
                <a:ea typeface="Arial"/>
                <a:cs typeface="Arial"/>
                <a:sym typeface="Arial"/>
              </a:defRPr>
            </a:lvl4pPr>
            <a:lvl5pPr marL="0" indent="0">
              <a:lnSpc>
                <a:spcPct val="100000"/>
              </a:lnSpc>
              <a:spcBef>
                <a:spcPts val="900"/>
              </a:spcBef>
              <a:buSzTx/>
              <a:buFontTx/>
              <a:buNone/>
              <a:defRPr sz="2000">
                <a:latin typeface="Arial"/>
                <a:ea typeface="Arial"/>
                <a:cs typeface="Arial"/>
                <a:sym typeface="Aria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15" name="Dianummer"/>
          <p:cNvSpPr txBox="1">
            <a:spLocks noGrp="1"/>
          </p:cNvSpPr>
          <p:nvPr>
            <p:ph type="sldNum" sz="quarter" idx="2"/>
          </p:nvPr>
        </p:nvSpPr>
        <p:spPr>
          <a:xfrm>
            <a:off x="8478978" y="6221731"/>
            <a:ext cx="258623" cy="269239"/>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Inhoud van twe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22" name="Afbeelding 1" descr="Afbeelding 1"/>
          <p:cNvPicPr>
            <a:picLocks noChangeAspect="1"/>
          </p:cNvPicPr>
          <p:nvPr/>
        </p:nvPicPr>
        <p:blipFill>
          <a:blip r:embed="rId3"/>
          <a:stretch>
            <a:fillRect/>
          </a:stretch>
        </p:blipFill>
        <p:spPr>
          <a:xfrm>
            <a:off x="1587" y="0"/>
            <a:ext cx="12188826" cy="6858000"/>
          </a:xfrm>
          <a:prstGeom prst="rect">
            <a:avLst/>
          </a:prstGeom>
          <a:ln w="12700">
            <a:miter lim="400000"/>
          </a:ln>
        </p:spPr>
      </p:pic>
      <p:sp>
        <p:nvSpPr>
          <p:cNvPr id="123" name="Titeltekst"/>
          <p:cNvSpPr txBox="1">
            <a:spLocks noGrp="1"/>
          </p:cNvSpPr>
          <p:nvPr>
            <p:ph type="title"/>
          </p:nvPr>
        </p:nvSpPr>
        <p:spPr>
          <a:xfrm>
            <a:off x="450850" y="190500"/>
            <a:ext cx="11355390" cy="941388"/>
          </a:xfrm>
          <a:prstGeom prst="rect">
            <a:avLst/>
          </a:prstGeom>
        </p:spPr>
        <p:txBody>
          <a:bodyPr lIns="0" tIns="0" rIns="0" bIns="0"/>
          <a:lstStyle>
            <a:lvl1pPr>
              <a:lnSpc>
                <a:spcPct val="100000"/>
              </a:lnSpc>
              <a:defRPr sz="3200" b="1">
                <a:solidFill>
                  <a:srgbClr val="FFFFFF"/>
                </a:solidFill>
                <a:latin typeface="Arial"/>
                <a:ea typeface="Arial"/>
                <a:cs typeface="Arial"/>
                <a:sym typeface="Arial"/>
              </a:defRPr>
            </a:lvl1pPr>
          </a:lstStyle>
          <a:p>
            <a:r>
              <a:t>Titeltekst</a:t>
            </a:r>
          </a:p>
        </p:txBody>
      </p:sp>
      <p:sp>
        <p:nvSpPr>
          <p:cNvPr id="124" name="Hoofdtekst - niveau één…"/>
          <p:cNvSpPr txBox="1">
            <a:spLocks noGrp="1"/>
          </p:cNvSpPr>
          <p:nvPr>
            <p:ph type="body" sz="half" idx="1"/>
          </p:nvPr>
        </p:nvSpPr>
        <p:spPr>
          <a:xfrm>
            <a:off x="510117" y="1525587"/>
            <a:ext cx="5530851" cy="4418015"/>
          </a:xfrm>
          <a:prstGeom prst="rect">
            <a:avLst/>
          </a:prstGeom>
        </p:spPr>
        <p:txBody>
          <a:bodyPr lIns="0" tIns="0" rIns="0" bIns="0"/>
          <a:lstStyle>
            <a:lvl1pPr marL="290513" indent="-290513">
              <a:lnSpc>
                <a:spcPct val="100000"/>
              </a:lnSpc>
              <a:spcBef>
                <a:spcPts val="1300"/>
              </a:spcBef>
              <a:buClr>
                <a:srgbClr val="006DB2"/>
              </a:buClr>
              <a:buFontTx/>
              <a:defRPr>
                <a:latin typeface="Arial"/>
                <a:ea typeface="Arial"/>
                <a:cs typeface="Arial"/>
                <a:sym typeface="Arial"/>
              </a:defRPr>
            </a:lvl1pPr>
            <a:lvl2pPr marL="814122" indent="-409309">
              <a:lnSpc>
                <a:spcPct val="100000"/>
              </a:lnSpc>
              <a:spcBef>
                <a:spcPts val="1300"/>
              </a:spcBef>
              <a:buClr>
                <a:srgbClr val="006DB2"/>
              </a:buClr>
              <a:buFontTx/>
              <a:buChar char="–"/>
              <a:defRPr>
                <a:latin typeface="Arial"/>
                <a:ea typeface="Arial"/>
                <a:cs typeface="Arial"/>
                <a:sym typeface="Arial"/>
              </a:defRPr>
            </a:lvl2pPr>
            <a:lvl3pPr marL="1350010" indent="-480060">
              <a:lnSpc>
                <a:spcPct val="100000"/>
              </a:lnSpc>
              <a:spcBef>
                <a:spcPts val="1300"/>
              </a:spcBef>
              <a:buClr>
                <a:srgbClr val="006DB2"/>
              </a:buClr>
              <a:buFontTx/>
              <a:buChar char="–"/>
              <a:defRPr>
                <a:latin typeface="Arial"/>
                <a:ea typeface="Arial"/>
                <a:cs typeface="Arial"/>
                <a:sym typeface="Arial"/>
              </a:defRPr>
            </a:lvl3pPr>
            <a:lvl4pPr marL="1685220" indent="-358070">
              <a:lnSpc>
                <a:spcPct val="100000"/>
              </a:lnSpc>
              <a:spcBef>
                <a:spcPts val="1300"/>
              </a:spcBef>
              <a:buClr>
                <a:srgbClr val="006DB2"/>
              </a:buClr>
              <a:buFontTx/>
              <a:defRPr>
                <a:latin typeface="Arial"/>
                <a:ea typeface="Arial"/>
                <a:cs typeface="Arial"/>
                <a:sym typeface="Arial"/>
              </a:defRPr>
            </a:lvl4pPr>
            <a:lvl5pPr marL="2027238">
              <a:lnSpc>
                <a:spcPct val="100000"/>
              </a:lnSpc>
              <a:spcBef>
                <a:spcPts val="1300"/>
              </a:spcBef>
              <a:buClr>
                <a:srgbClr val="006DB2"/>
              </a:buClr>
              <a:buFontTx/>
              <a:defRPr>
                <a:latin typeface="Arial"/>
                <a:ea typeface="Arial"/>
                <a:cs typeface="Arial"/>
                <a:sym typeface="Aria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25" name="Dianummer"/>
          <p:cNvSpPr txBox="1">
            <a:spLocks noGrp="1"/>
          </p:cNvSpPr>
          <p:nvPr>
            <p:ph type="sldNum" sz="quarter" idx="2"/>
          </p:nvPr>
        </p:nvSpPr>
        <p:spPr>
          <a:xfrm>
            <a:off x="8478978" y="6221731"/>
            <a:ext cx="258623" cy="269239"/>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Vergelijking">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32" name="Afbeelding 1" descr="Afbeelding 1"/>
          <p:cNvPicPr>
            <a:picLocks noChangeAspect="1"/>
          </p:cNvPicPr>
          <p:nvPr/>
        </p:nvPicPr>
        <p:blipFill>
          <a:blip r:embed="rId3"/>
          <a:stretch>
            <a:fillRect/>
          </a:stretch>
        </p:blipFill>
        <p:spPr>
          <a:xfrm>
            <a:off x="1587" y="0"/>
            <a:ext cx="12188826" cy="6858000"/>
          </a:xfrm>
          <a:prstGeom prst="rect">
            <a:avLst/>
          </a:prstGeom>
          <a:ln w="12700">
            <a:miter lim="400000"/>
          </a:ln>
        </p:spPr>
      </p:pic>
      <p:sp>
        <p:nvSpPr>
          <p:cNvPr id="133" name="Titeltekst"/>
          <p:cNvSpPr txBox="1">
            <a:spLocks noGrp="1"/>
          </p:cNvSpPr>
          <p:nvPr>
            <p:ph type="title"/>
          </p:nvPr>
        </p:nvSpPr>
        <p:spPr>
          <a:xfrm>
            <a:off x="609600" y="274638"/>
            <a:ext cx="10972800" cy="1143001"/>
          </a:xfrm>
          <a:prstGeom prst="rect">
            <a:avLst/>
          </a:prstGeom>
        </p:spPr>
        <p:txBody>
          <a:bodyPr lIns="0" tIns="0" rIns="0" bIns="0"/>
          <a:lstStyle>
            <a:lvl1pPr>
              <a:lnSpc>
                <a:spcPct val="100000"/>
              </a:lnSpc>
              <a:defRPr sz="3200" b="1">
                <a:solidFill>
                  <a:srgbClr val="FFFFFF"/>
                </a:solidFill>
                <a:latin typeface="Arial"/>
                <a:ea typeface="Arial"/>
                <a:cs typeface="Arial"/>
                <a:sym typeface="Arial"/>
              </a:defRPr>
            </a:lvl1pPr>
          </a:lstStyle>
          <a:p>
            <a:r>
              <a:t>Titeltekst</a:t>
            </a:r>
          </a:p>
        </p:txBody>
      </p:sp>
      <p:sp>
        <p:nvSpPr>
          <p:cNvPr id="134" name="Hoofdtekst - niveau één…"/>
          <p:cNvSpPr txBox="1">
            <a:spLocks noGrp="1"/>
          </p:cNvSpPr>
          <p:nvPr>
            <p:ph type="body" sz="quarter" idx="1"/>
          </p:nvPr>
        </p:nvSpPr>
        <p:spPr>
          <a:xfrm>
            <a:off x="609600" y="1535112"/>
            <a:ext cx="5386917" cy="639763"/>
          </a:xfrm>
          <a:prstGeom prst="rect">
            <a:avLst/>
          </a:prstGeom>
        </p:spPr>
        <p:txBody>
          <a:bodyPr lIns="0" tIns="0" rIns="0" bIns="0" anchor="b"/>
          <a:lstStyle>
            <a:lvl1pPr marL="0" indent="0">
              <a:lnSpc>
                <a:spcPct val="100000"/>
              </a:lnSpc>
              <a:spcBef>
                <a:spcPts val="1100"/>
              </a:spcBef>
              <a:buSzTx/>
              <a:buFontTx/>
              <a:buNone/>
              <a:defRPr sz="2400" b="1">
                <a:latin typeface="Arial"/>
                <a:ea typeface="Arial"/>
                <a:cs typeface="Arial"/>
                <a:sym typeface="Arial"/>
              </a:defRPr>
            </a:lvl1pPr>
            <a:lvl2pPr marL="0" indent="0">
              <a:lnSpc>
                <a:spcPct val="100000"/>
              </a:lnSpc>
              <a:spcBef>
                <a:spcPts val="1100"/>
              </a:spcBef>
              <a:buSzTx/>
              <a:buFontTx/>
              <a:buNone/>
              <a:defRPr sz="2400" b="1">
                <a:latin typeface="Arial"/>
                <a:ea typeface="Arial"/>
                <a:cs typeface="Arial"/>
                <a:sym typeface="Arial"/>
              </a:defRPr>
            </a:lvl2pPr>
            <a:lvl3pPr marL="0" indent="0">
              <a:lnSpc>
                <a:spcPct val="100000"/>
              </a:lnSpc>
              <a:spcBef>
                <a:spcPts val="1100"/>
              </a:spcBef>
              <a:buSzTx/>
              <a:buFontTx/>
              <a:buNone/>
              <a:defRPr sz="2400" b="1">
                <a:latin typeface="Arial"/>
                <a:ea typeface="Arial"/>
                <a:cs typeface="Arial"/>
                <a:sym typeface="Arial"/>
              </a:defRPr>
            </a:lvl3pPr>
            <a:lvl4pPr marL="0" indent="0">
              <a:lnSpc>
                <a:spcPct val="100000"/>
              </a:lnSpc>
              <a:spcBef>
                <a:spcPts val="1100"/>
              </a:spcBef>
              <a:buSzTx/>
              <a:buFontTx/>
              <a:buNone/>
              <a:defRPr sz="2400" b="1">
                <a:latin typeface="Arial"/>
                <a:ea typeface="Arial"/>
                <a:cs typeface="Arial"/>
                <a:sym typeface="Arial"/>
              </a:defRPr>
            </a:lvl4pPr>
            <a:lvl5pPr marL="0" indent="0">
              <a:lnSpc>
                <a:spcPct val="100000"/>
              </a:lnSpc>
              <a:spcBef>
                <a:spcPts val="1100"/>
              </a:spcBef>
              <a:buSzTx/>
              <a:buFontTx/>
              <a:buNone/>
              <a:defRPr sz="2400" b="1">
                <a:latin typeface="Arial"/>
                <a:ea typeface="Arial"/>
                <a:cs typeface="Arial"/>
                <a:sym typeface="Aria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35" name="Tijdelijke aanduiding voor tekst 4"/>
          <p:cNvSpPr>
            <a:spLocks noGrp="1"/>
          </p:cNvSpPr>
          <p:nvPr>
            <p:ph type="body" sz="quarter" idx="21"/>
          </p:nvPr>
        </p:nvSpPr>
        <p:spPr>
          <a:xfrm>
            <a:off x="6193368" y="1535112"/>
            <a:ext cx="5389035" cy="639764"/>
          </a:xfrm>
          <a:prstGeom prst="rect">
            <a:avLst/>
          </a:prstGeom>
        </p:spPr>
        <p:txBody>
          <a:bodyPr lIns="0" tIns="0" rIns="0" bIns="0" anchor="b"/>
          <a:lstStyle/>
          <a:p>
            <a:endParaRPr/>
          </a:p>
        </p:txBody>
      </p:sp>
      <p:sp>
        <p:nvSpPr>
          <p:cNvPr id="136" name="Dianummer"/>
          <p:cNvSpPr txBox="1">
            <a:spLocks noGrp="1"/>
          </p:cNvSpPr>
          <p:nvPr>
            <p:ph type="sldNum" sz="quarter" idx="2"/>
          </p:nvPr>
        </p:nvSpPr>
        <p:spPr>
          <a:xfrm>
            <a:off x="8478978" y="6221731"/>
            <a:ext cx="258623" cy="269239"/>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Alleen titel">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3" name="Afbeelding 1" descr="Afbeelding 1"/>
          <p:cNvPicPr>
            <a:picLocks noChangeAspect="1"/>
          </p:cNvPicPr>
          <p:nvPr/>
        </p:nvPicPr>
        <p:blipFill>
          <a:blip r:embed="rId3"/>
          <a:stretch>
            <a:fillRect/>
          </a:stretch>
        </p:blipFill>
        <p:spPr>
          <a:xfrm>
            <a:off x="1587" y="0"/>
            <a:ext cx="12188826" cy="6858000"/>
          </a:xfrm>
          <a:prstGeom prst="rect">
            <a:avLst/>
          </a:prstGeom>
          <a:ln w="12700">
            <a:miter lim="400000"/>
          </a:ln>
        </p:spPr>
      </p:pic>
      <p:sp>
        <p:nvSpPr>
          <p:cNvPr id="144" name="Titeltekst"/>
          <p:cNvSpPr txBox="1">
            <a:spLocks noGrp="1"/>
          </p:cNvSpPr>
          <p:nvPr>
            <p:ph type="title"/>
          </p:nvPr>
        </p:nvSpPr>
        <p:spPr>
          <a:xfrm>
            <a:off x="450850" y="190500"/>
            <a:ext cx="11355390" cy="941388"/>
          </a:xfrm>
          <a:prstGeom prst="rect">
            <a:avLst/>
          </a:prstGeom>
        </p:spPr>
        <p:txBody>
          <a:bodyPr lIns="0" tIns="0" rIns="0" bIns="0"/>
          <a:lstStyle>
            <a:lvl1pPr>
              <a:lnSpc>
                <a:spcPct val="100000"/>
              </a:lnSpc>
              <a:defRPr sz="3200" b="1">
                <a:solidFill>
                  <a:srgbClr val="FFFFFF"/>
                </a:solidFill>
                <a:latin typeface="Arial"/>
                <a:ea typeface="Arial"/>
                <a:cs typeface="Arial"/>
                <a:sym typeface="Arial"/>
              </a:defRPr>
            </a:lvl1pPr>
          </a:lstStyle>
          <a:p>
            <a:r>
              <a:t>Titeltekst</a:t>
            </a:r>
          </a:p>
        </p:txBody>
      </p:sp>
      <p:sp>
        <p:nvSpPr>
          <p:cNvPr id="145" name="Dianummer"/>
          <p:cNvSpPr txBox="1">
            <a:spLocks noGrp="1"/>
          </p:cNvSpPr>
          <p:nvPr>
            <p:ph type="sldNum" sz="quarter" idx="2"/>
          </p:nvPr>
        </p:nvSpPr>
        <p:spPr>
          <a:xfrm>
            <a:off x="8478978" y="6221731"/>
            <a:ext cx="258623" cy="269239"/>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Leeg">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52" name="Afbeelding 1" descr="Afbeelding 1"/>
          <p:cNvPicPr>
            <a:picLocks noChangeAspect="1"/>
          </p:cNvPicPr>
          <p:nvPr/>
        </p:nvPicPr>
        <p:blipFill>
          <a:blip r:embed="rId3"/>
          <a:stretch>
            <a:fillRect/>
          </a:stretch>
        </p:blipFill>
        <p:spPr>
          <a:xfrm>
            <a:off x="1587" y="0"/>
            <a:ext cx="12188826" cy="6858000"/>
          </a:xfrm>
          <a:prstGeom prst="rect">
            <a:avLst/>
          </a:prstGeom>
          <a:ln w="12700">
            <a:miter lim="400000"/>
          </a:ln>
        </p:spPr>
      </p:pic>
      <p:sp>
        <p:nvSpPr>
          <p:cNvPr id="153" name="Dianummer"/>
          <p:cNvSpPr txBox="1">
            <a:spLocks noGrp="1"/>
          </p:cNvSpPr>
          <p:nvPr>
            <p:ph type="sldNum" sz="quarter" idx="2"/>
          </p:nvPr>
        </p:nvSpPr>
        <p:spPr>
          <a:xfrm>
            <a:off x="8478978" y="6221731"/>
            <a:ext cx="258623" cy="269239"/>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Inhoud met bijschrif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60" name="Afbeelding 1" descr="Afbeelding 1"/>
          <p:cNvPicPr>
            <a:picLocks noChangeAspect="1"/>
          </p:cNvPicPr>
          <p:nvPr/>
        </p:nvPicPr>
        <p:blipFill>
          <a:blip r:embed="rId3"/>
          <a:stretch>
            <a:fillRect/>
          </a:stretch>
        </p:blipFill>
        <p:spPr>
          <a:xfrm>
            <a:off x="1587" y="0"/>
            <a:ext cx="12188826" cy="6858000"/>
          </a:xfrm>
          <a:prstGeom prst="rect">
            <a:avLst/>
          </a:prstGeom>
          <a:ln w="12700">
            <a:miter lim="400000"/>
          </a:ln>
        </p:spPr>
      </p:pic>
      <p:sp>
        <p:nvSpPr>
          <p:cNvPr id="161" name="Titeltekst"/>
          <p:cNvSpPr txBox="1">
            <a:spLocks noGrp="1"/>
          </p:cNvSpPr>
          <p:nvPr>
            <p:ph type="title"/>
          </p:nvPr>
        </p:nvSpPr>
        <p:spPr>
          <a:xfrm>
            <a:off x="609601" y="273050"/>
            <a:ext cx="4011084" cy="1162050"/>
          </a:xfrm>
          <a:prstGeom prst="rect">
            <a:avLst/>
          </a:prstGeom>
        </p:spPr>
        <p:txBody>
          <a:bodyPr lIns="0" tIns="0" rIns="0" bIns="0" anchor="b"/>
          <a:lstStyle>
            <a:lvl1pPr>
              <a:lnSpc>
                <a:spcPct val="100000"/>
              </a:lnSpc>
              <a:defRPr sz="2000" b="1">
                <a:solidFill>
                  <a:srgbClr val="FFFFFF"/>
                </a:solidFill>
                <a:latin typeface="Arial"/>
                <a:ea typeface="Arial"/>
                <a:cs typeface="Arial"/>
                <a:sym typeface="Arial"/>
              </a:defRPr>
            </a:lvl1pPr>
          </a:lstStyle>
          <a:p>
            <a:r>
              <a:t>Titeltekst</a:t>
            </a:r>
          </a:p>
        </p:txBody>
      </p:sp>
      <p:sp>
        <p:nvSpPr>
          <p:cNvPr id="162" name="Hoofdtekst - niveau één…"/>
          <p:cNvSpPr txBox="1">
            <a:spLocks noGrp="1"/>
          </p:cNvSpPr>
          <p:nvPr>
            <p:ph type="body" idx="1"/>
          </p:nvPr>
        </p:nvSpPr>
        <p:spPr>
          <a:xfrm>
            <a:off x="4766733" y="273050"/>
            <a:ext cx="6815667" cy="5853115"/>
          </a:xfrm>
          <a:prstGeom prst="rect">
            <a:avLst/>
          </a:prstGeom>
        </p:spPr>
        <p:txBody>
          <a:bodyPr lIns="0" tIns="0" rIns="0" bIns="0"/>
          <a:lstStyle>
            <a:lvl1pPr marL="290513" indent="-290513">
              <a:lnSpc>
                <a:spcPct val="100000"/>
              </a:lnSpc>
              <a:spcBef>
                <a:spcPts val="1500"/>
              </a:spcBef>
              <a:buClr>
                <a:srgbClr val="006DB2"/>
              </a:buClr>
              <a:buFontTx/>
              <a:defRPr sz="3200">
                <a:latin typeface="Arial"/>
                <a:ea typeface="Arial"/>
                <a:cs typeface="Arial"/>
                <a:sym typeface="Arial"/>
              </a:defRPr>
            </a:lvl1pPr>
            <a:lvl2pPr marL="805768" indent="-400956">
              <a:lnSpc>
                <a:spcPct val="100000"/>
              </a:lnSpc>
              <a:spcBef>
                <a:spcPts val="1500"/>
              </a:spcBef>
              <a:buClr>
                <a:srgbClr val="006DB2"/>
              </a:buClr>
              <a:buFontTx/>
              <a:buChar char="–"/>
              <a:defRPr sz="3200">
                <a:latin typeface="Arial"/>
                <a:ea typeface="Arial"/>
                <a:cs typeface="Arial"/>
                <a:sym typeface="Arial"/>
              </a:defRPr>
            </a:lvl2pPr>
            <a:lvl3pPr marL="1327150" indent="-457200">
              <a:lnSpc>
                <a:spcPct val="100000"/>
              </a:lnSpc>
              <a:spcBef>
                <a:spcPts val="1500"/>
              </a:spcBef>
              <a:buClr>
                <a:srgbClr val="006DB2"/>
              </a:buClr>
              <a:buFontTx/>
              <a:buChar char="–"/>
              <a:defRPr sz="3200">
                <a:latin typeface="Arial"/>
                <a:ea typeface="Arial"/>
                <a:cs typeface="Arial"/>
                <a:sym typeface="Arial"/>
              </a:defRPr>
            </a:lvl3pPr>
            <a:lvl4pPr marL="1695450" indent="-368300">
              <a:lnSpc>
                <a:spcPct val="100000"/>
              </a:lnSpc>
              <a:spcBef>
                <a:spcPts val="1500"/>
              </a:spcBef>
              <a:buClr>
                <a:srgbClr val="006DB2"/>
              </a:buClr>
              <a:buFontTx/>
              <a:defRPr sz="3200">
                <a:latin typeface="Arial"/>
                <a:ea typeface="Arial"/>
                <a:cs typeface="Arial"/>
                <a:sym typeface="Arial"/>
              </a:defRPr>
            </a:lvl4pPr>
            <a:lvl5pPr marL="2037397" indent="-365760">
              <a:lnSpc>
                <a:spcPct val="100000"/>
              </a:lnSpc>
              <a:spcBef>
                <a:spcPts val="1500"/>
              </a:spcBef>
              <a:buClr>
                <a:srgbClr val="006DB2"/>
              </a:buClr>
              <a:buFontTx/>
              <a:defRPr sz="3200">
                <a:latin typeface="Arial"/>
                <a:ea typeface="Arial"/>
                <a:cs typeface="Arial"/>
                <a:sym typeface="Aria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63" name="Tijdelijke aanduiding voor tekst 3"/>
          <p:cNvSpPr>
            <a:spLocks noGrp="1"/>
          </p:cNvSpPr>
          <p:nvPr>
            <p:ph type="body" sz="half" idx="21"/>
          </p:nvPr>
        </p:nvSpPr>
        <p:spPr>
          <a:xfrm>
            <a:off x="609600" y="1435101"/>
            <a:ext cx="4011086" cy="4691063"/>
          </a:xfrm>
          <a:prstGeom prst="rect">
            <a:avLst/>
          </a:prstGeom>
        </p:spPr>
        <p:txBody>
          <a:bodyPr lIns="0" tIns="0" rIns="0" bIns="0"/>
          <a:lstStyle/>
          <a:p>
            <a:endParaRPr/>
          </a:p>
        </p:txBody>
      </p:sp>
      <p:sp>
        <p:nvSpPr>
          <p:cNvPr id="164" name="Dianummer"/>
          <p:cNvSpPr txBox="1">
            <a:spLocks noGrp="1"/>
          </p:cNvSpPr>
          <p:nvPr>
            <p:ph type="sldNum" sz="quarter" idx="2"/>
          </p:nvPr>
        </p:nvSpPr>
        <p:spPr>
          <a:xfrm>
            <a:off x="8478978" y="6221731"/>
            <a:ext cx="258623" cy="269239"/>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Afbeelding met bijschrif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71" name="Afbeelding 1" descr="Afbeelding 1"/>
          <p:cNvPicPr>
            <a:picLocks noChangeAspect="1"/>
          </p:cNvPicPr>
          <p:nvPr/>
        </p:nvPicPr>
        <p:blipFill>
          <a:blip r:embed="rId3"/>
          <a:stretch>
            <a:fillRect/>
          </a:stretch>
        </p:blipFill>
        <p:spPr>
          <a:xfrm>
            <a:off x="1587" y="0"/>
            <a:ext cx="12188826" cy="6858000"/>
          </a:xfrm>
          <a:prstGeom prst="rect">
            <a:avLst/>
          </a:prstGeom>
          <a:ln w="12700">
            <a:miter lim="400000"/>
          </a:ln>
        </p:spPr>
      </p:pic>
      <p:sp>
        <p:nvSpPr>
          <p:cNvPr id="172" name="Titeltekst"/>
          <p:cNvSpPr txBox="1">
            <a:spLocks noGrp="1"/>
          </p:cNvSpPr>
          <p:nvPr>
            <p:ph type="title"/>
          </p:nvPr>
        </p:nvSpPr>
        <p:spPr>
          <a:xfrm>
            <a:off x="2389715" y="4800600"/>
            <a:ext cx="7315202" cy="566738"/>
          </a:xfrm>
          <a:prstGeom prst="rect">
            <a:avLst/>
          </a:prstGeom>
        </p:spPr>
        <p:txBody>
          <a:bodyPr lIns="0" tIns="0" rIns="0" bIns="0" anchor="b"/>
          <a:lstStyle>
            <a:lvl1pPr>
              <a:lnSpc>
                <a:spcPct val="100000"/>
              </a:lnSpc>
              <a:defRPr sz="2000" b="1">
                <a:solidFill>
                  <a:srgbClr val="FFFFFF"/>
                </a:solidFill>
                <a:latin typeface="Arial"/>
                <a:ea typeface="Arial"/>
                <a:cs typeface="Arial"/>
                <a:sym typeface="Arial"/>
              </a:defRPr>
            </a:lvl1pPr>
          </a:lstStyle>
          <a:p>
            <a:r>
              <a:t>Titeltekst</a:t>
            </a:r>
          </a:p>
        </p:txBody>
      </p:sp>
      <p:sp>
        <p:nvSpPr>
          <p:cNvPr id="173" name="Tijdelijke aanduiding voor afbeelding 2"/>
          <p:cNvSpPr>
            <a:spLocks noGrp="1"/>
          </p:cNvSpPr>
          <p:nvPr>
            <p:ph type="pic" sz="half" idx="21"/>
          </p:nvPr>
        </p:nvSpPr>
        <p:spPr>
          <a:xfrm>
            <a:off x="2389715" y="612775"/>
            <a:ext cx="7315202" cy="4114800"/>
          </a:xfrm>
          <a:prstGeom prst="rect">
            <a:avLst/>
          </a:prstGeom>
        </p:spPr>
        <p:txBody>
          <a:bodyPr lIns="91439" tIns="45719" rIns="91439" bIns="45719">
            <a:noAutofit/>
          </a:bodyPr>
          <a:lstStyle/>
          <a:p>
            <a:endParaRPr/>
          </a:p>
        </p:txBody>
      </p:sp>
      <p:sp>
        <p:nvSpPr>
          <p:cNvPr id="174" name="Hoofdtekst - niveau één…"/>
          <p:cNvSpPr txBox="1">
            <a:spLocks noGrp="1"/>
          </p:cNvSpPr>
          <p:nvPr>
            <p:ph type="body" sz="quarter" idx="1"/>
          </p:nvPr>
        </p:nvSpPr>
        <p:spPr>
          <a:xfrm>
            <a:off x="2389715" y="5367337"/>
            <a:ext cx="7315202" cy="804864"/>
          </a:xfrm>
          <a:prstGeom prst="rect">
            <a:avLst/>
          </a:prstGeom>
        </p:spPr>
        <p:txBody>
          <a:bodyPr lIns="0" tIns="0" rIns="0" bIns="0"/>
          <a:lstStyle>
            <a:lvl1pPr marL="0" indent="0">
              <a:lnSpc>
                <a:spcPct val="100000"/>
              </a:lnSpc>
              <a:spcBef>
                <a:spcPts val="600"/>
              </a:spcBef>
              <a:buSzTx/>
              <a:buFontTx/>
              <a:buNone/>
              <a:defRPr sz="1400">
                <a:latin typeface="Arial"/>
                <a:ea typeface="Arial"/>
                <a:cs typeface="Arial"/>
                <a:sym typeface="Arial"/>
              </a:defRPr>
            </a:lvl1pPr>
            <a:lvl2pPr marL="0" indent="0">
              <a:lnSpc>
                <a:spcPct val="100000"/>
              </a:lnSpc>
              <a:spcBef>
                <a:spcPts val="600"/>
              </a:spcBef>
              <a:buSzTx/>
              <a:buFontTx/>
              <a:buNone/>
              <a:defRPr sz="1400">
                <a:latin typeface="Arial"/>
                <a:ea typeface="Arial"/>
                <a:cs typeface="Arial"/>
                <a:sym typeface="Arial"/>
              </a:defRPr>
            </a:lvl2pPr>
            <a:lvl3pPr marL="0" indent="0">
              <a:lnSpc>
                <a:spcPct val="100000"/>
              </a:lnSpc>
              <a:spcBef>
                <a:spcPts val="600"/>
              </a:spcBef>
              <a:buSzTx/>
              <a:buFontTx/>
              <a:buNone/>
              <a:defRPr sz="1400">
                <a:latin typeface="Arial"/>
                <a:ea typeface="Arial"/>
                <a:cs typeface="Arial"/>
                <a:sym typeface="Arial"/>
              </a:defRPr>
            </a:lvl3pPr>
            <a:lvl4pPr marL="0" indent="0">
              <a:lnSpc>
                <a:spcPct val="100000"/>
              </a:lnSpc>
              <a:spcBef>
                <a:spcPts val="600"/>
              </a:spcBef>
              <a:buSzTx/>
              <a:buFontTx/>
              <a:buNone/>
              <a:defRPr sz="1400">
                <a:latin typeface="Arial"/>
                <a:ea typeface="Arial"/>
                <a:cs typeface="Arial"/>
                <a:sym typeface="Arial"/>
              </a:defRPr>
            </a:lvl4pPr>
            <a:lvl5pPr marL="0" indent="0">
              <a:lnSpc>
                <a:spcPct val="100000"/>
              </a:lnSpc>
              <a:spcBef>
                <a:spcPts val="600"/>
              </a:spcBef>
              <a:buSzTx/>
              <a:buFontTx/>
              <a:buNone/>
              <a:defRPr sz="1400">
                <a:latin typeface="Arial"/>
                <a:ea typeface="Arial"/>
                <a:cs typeface="Arial"/>
                <a:sym typeface="Aria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175" name="Dianummer"/>
          <p:cNvSpPr txBox="1">
            <a:spLocks noGrp="1"/>
          </p:cNvSpPr>
          <p:nvPr>
            <p:ph type="sldNum" sz="quarter" idx="2"/>
          </p:nvPr>
        </p:nvSpPr>
        <p:spPr>
          <a:xfrm>
            <a:off x="8478978" y="6221731"/>
            <a:ext cx="258623" cy="269239"/>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_Verticale titel en teks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82" name="Afbeelding 1" descr="Afbeelding 1"/>
          <p:cNvPicPr>
            <a:picLocks noChangeAspect="1"/>
          </p:cNvPicPr>
          <p:nvPr/>
        </p:nvPicPr>
        <p:blipFill>
          <a:blip r:embed="rId3"/>
          <a:stretch>
            <a:fillRect/>
          </a:stretch>
        </p:blipFill>
        <p:spPr>
          <a:xfrm>
            <a:off x="1587" y="0"/>
            <a:ext cx="12188826" cy="6858000"/>
          </a:xfrm>
          <a:prstGeom prst="rect">
            <a:avLst/>
          </a:prstGeom>
          <a:ln w="12700">
            <a:miter lim="400000"/>
          </a:ln>
        </p:spPr>
      </p:pic>
      <p:pic>
        <p:nvPicPr>
          <p:cNvPr id="183" name="Afbeelding 4" descr="Afbeelding 4"/>
          <p:cNvPicPr>
            <a:picLocks noChangeAspect="1"/>
          </p:cNvPicPr>
          <p:nvPr/>
        </p:nvPicPr>
        <p:blipFill>
          <a:blip r:embed="rId4"/>
          <a:stretch>
            <a:fillRect/>
          </a:stretch>
        </p:blipFill>
        <p:spPr>
          <a:xfrm>
            <a:off x="1587" y="0"/>
            <a:ext cx="12188826" cy="6858000"/>
          </a:xfrm>
          <a:prstGeom prst="rect">
            <a:avLst/>
          </a:prstGeom>
          <a:ln w="12700">
            <a:miter lim="400000"/>
          </a:ln>
        </p:spPr>
      </p:pic>
      <p:sp>
        <p:nvSpPr>
          <p:cNvPr id="184" name="Dianummer"/>
          <p:cNvSpPr txBox="1">
            <a:spLocks noGrp="1"/>
          </p:cNvSpPr>
          <p:nvPr>
            <p:ph type="sldNum" sz="quarter" idx="2"/>
          </p:nvPr>
        </p:nvSpPr>
        <p:spPr>
          <a:xfrm>
            <a:off x="8478978" y="6221731"/>
            <a:ext cx="258623" cy="269239"/>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en object">
    <p:spTree>
      <p:nvGrpSpPr>
        <p:cNvPr id="1" name=""/>
        <p:cNvGrpSpPr/>
        <p:nvPr/>
      </p:nvGrpSpPr>
      <p:grpSpPr>
        <a:xfrm>
          <a:off x="0" y="0"/>
          <a:ext cx="0" cy="0"/>
          <a:chOff x="0" y="0"/>
          <a:chExt cx="0" cy="0"/>
        </a:xfrm>
      </p:grpSpPr>
      <p:sp>
        <p:nvSpPr>
          <p:cNvPr id="20" name="Titeltekst"/>
          <p:cNvSpPr txBox="1">
            <a:spLocks noGrp="1"/>
          </p:cNvSpPr>
          <p:nvPr>
            <p:ph type="title"/>
          </p:nvPr>
        </p:nvSpPr>
        <p:spPr>
          <a:prstGeom prst="rect">
            <a:avLst/>
          </a:prstGeom>
        </p:spPr>
        <p:txBody>
          <a:bodyPr/>
          <a:lstStyle/>
          <a:p>
            <a:r>
              <a:t>Titeltekst</a:t>
            </a:r>
          </a:p>
        </p:txBody>
      </p:sp>
      <p:sp>
        <p:nvSpPr>
          <p:cNvPr id="21" name="Hoofdtekst - niveau één…"/>
          <p:cNvSpPr txBox="1">
            <a:spLocks noGrp="1"/>
          </p:cNvSpPr>
          <p:nvPr>
            <p:ph type="body" idx="1"/>
          </p:nvPr>
        </p:nvSpPr>
        <p:spPr>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2"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eldia">
    <p:spTree>
      <p:nvGrpSpPr>
        <p:cNvPr id="1" name=""/>
        <p:cNvGrpSpPr/>
        <p:nvPr/>
      </p:nvGrpSpPr>
      <p:grpSpPr>
        <a:xfrm>
          <a:off x="0" y="0"/>
          <a:ext cx="0" cy="0"/>
          <a:chOff x="0" y="0"/>
          <a:chExt cx="0" cy="0"/>
        </a:xfrm>
      </p:grpSpPr>
      <p:pic>
        <p:nvPicPr>
          <p:cNvPr id="191" name="Afbeelding 4" descr="Afbeelding 4"/>
          <p:cNvPicPr>
            <a:picLocks noChangeAspect="1"/>
          </p:cNvPicPr>
          <p:nvPr/>
        </p:nvPicPr>
        <p:blipFill>
          <a:blip r:embed="rId2"/>
          <a:stretch>
            <a:fillRect/>
          </a:stretch>
        </p:blipFill>
        <p:spPr>
          <a:xfrm>
            <a:off x="1587" y="0"/>
            <a:ext cx="12188826" cy="6858000"/>
          </a:xfrm>
          <a:prstGeom prst="rect">
            <a:avLst/>
          </a:prstGeom>
          <a:ln w="12700">
            <a:miter lim="400000"/>
          </a:ln>
        </p:spPr>
      </p:pic>
      <p:sp>
        <p:nvSpPr>
          <p:cNvPr id="192" name="Titeltekst"/>
          <p:cNvSpPr txBox="1">
            <a:spLocks noGrp="1"/>
          </p:cNvSpPr>
          <p:nvPr>
            <p:ph type="title"/>
          </p:nvPr>
        </p:nvSpPr>
        <p:spPr>
          <a:xfrm>
            <a:off x="4991101" y="390525"/>
            <a:ext cx="6515101" cy="2070100"/>
          </a:xfrm>
          <a:prstGeom prst="rect">
            <a:avLst/>
          </a:prstGeom>
        </p:spPr>
        <p:txBody>
          <a:bodyPr anchor="b"/>
          <a:lstStyle>
            <a:lvl1pPr>
              <a:lnSpc>
                <a:spcPct val="100000"/>
              </a:lnSpc>
              <a:defRPr sz="3200" b="1">
                <a:solidFill>
                  <a:srgbClr val="FFFFFF"/>
                </a:solidFill>
                <a:latin typeface="Arial"/>
                <a:ea typeface="Arial"/>
                <a:cs typeface="Arial"/>
                <a:sym typeface="Arial"/>
              </a:defRPr>
            </a:lvl1pPr>
          </a:lstStyle>
          <a:p>
            <a:r>
              <a:t>Titeltekst</a:t>
            </a:r>
          </a:p>
        </p:txBody>
      </p:sp>
      <p:sp>
        <p:nvSpPr>
          <p:cNvPr id="193" name="Dianummer"/>
          <p:cNvSpPr txBox="1">
            <a:spLocks noGrp="1"/>
          </p:cNvSpPr>
          <p:nvPr>
            <p:ph type="sldNum" sz="quarter" idx="2"/>
          </p:nvPr>
        </p:nvSpPr>
        <p:spPr>
          <a:xfrm>
            <a:off x="8478978" y="6221731"/>
            <a:ext cx="258623" cy="269239"/>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el en object">
    <p:spTree>
      <p:nvGrpSpPr>
        <p:cNvPr id="1" name=""/>
        <p:cNvGrpSpPr/>
        <p:nvPr/>
      </p:nvGrpSpPr>
      <p:grpSpPr>
        <a:xfrm>
          <a:off x="0" y="0"/>
          <a:ext cx="0" cy="0"/>
          <a:chOff x="0" y="0"/>
          <a:chExt cx="0" cy="0"/>
        </a:xfrm>
      </p:grpSpPr>
      <p:pic>
        <p:nvPicPr>
          <p:cNvPr id="200" name="Afbeelding 1" descr="Afbeelding 1"/>
          <p:cNvPicPr>
            <a:picLocks noChangeAspect="1"/>
          </p:cNvPicPr>
          <p:nvPr/>
        </p:nvPicPr>
        <p:blipFill>
          <a:blip r:embed="rId2"/>
          <a:stretch>
            <a:fillRect/>
          </a:stretch>
        </p:blipFill>
        <p:spPr>
          <a:xfrm>
            <a:off x="1587" y="0"/>
            <a:ext cx="12188826" cy="6858000"/>
          </a:xfrm>
          <a:prstGeom prst="rect">
            <a:avLst/>
          </a:prstGeom>
          <a:ln w="12700">
            <a:miter lim="400000"/>
          </a:ln>
        </p:spPr>
      </p:pic>
      <p:sp>
        <p:nvSpPr>
          <p:cNvPr id="201" name="Titeltekst"/>
          <p:cNvSpPr txBox="1">
            <a:spLocks noGrp="1"/>
          </p:cNvSpPr>
          <p:nvPr>
            <p:ph type="title"/>
          </p:nvPr>
        </p:nvSpPr>
        <p:spPr>
          <a:xfrm>
            <a:off x="329551" y="0"/>
            <a:ext cx="11548320" cy="1131888"/>
          </a:xfrm>
          <a:prstGeom prst="rect">
            <a:avLst/>
          </a:prstGeom>
        </p:spPr>
        <p:txBody>
          <a:bodyPr lIns="0" tIns="0" rIns="0" bIns="0"/>
          <a:lstStyle>
            <a:lvl1pPr>
              <a:lnSpc>
                <a:spcPct val="100000"/>
              </a:lnSpc>
              <a:defRPr sz="3200" b="1">
                <a:solidFill>
                  <a:srgbClr val="FFFFFF"/>
                </a:solidFill>
                <a:latin typeface="Arial"/>
                <a:ea typeface="Arial"/>
                <a:cs typeface="Arial"/>
                <a:sym typeface="Arial"/>
              </a:defRPr>
            </a:lvl1pPr>
          </a:lstStyle>
          <a:p>
            <a:r>
              <a:t>Titeltekst</a:t>
            </a:r>
          </a:p>
        </p:txBody>
      </p:sp>
      <p:sp>
        <p:nvSpPr>
          <p:cNvPr id="202" name="Hoofdtekst - niveau één…"/>
          <p:cNvSpPr txBox="1">
            <a:spLocks noGrp="1"/>
          </p:cNvSpPr>
          <p:nvPr>
            <p:ph type="body" idx="1"/>
          </p:nvPr>
        </p:nvSpPr>
        <p:spPr>
          <a:xfrm>
            <a:off x="314169" y="1385628"/>
            <a:ext cx="11563702" cy="4744585"/>
          </a:xfrm>
          <a:prstGeom prst="rect">
            <a:avLst/>
          </a:prstGeom>
        </p:spPr>
        <p:txBody>
          <a:bodyPr lIns="0" tIns="0" rIns="0" bIns="0"/>
          <a:lstStyle>
            <a:lvl1pPr marL="290513" indent="-290513">
              <a:lnSpc>
                <a:spcPct val="100000"/>
              </a:lnSpc>
              <a:spcBef>
                <a:spcPts val="1300"/>
              </a:spcBef>
              <a:buClr>
                <a:srgbClr val="006DB2"/>
              </a:buClr>
              <a:buFontTx/>
              <a:defRPr>
                <a:latin typeface="Arial"/>
                <a:ea typeface="Arial"/>
                <a:cs typeface="Arial"/>
                <a:sym typeface="Arial"/>
              </a:defRPr>
            </a:lvl1pPr>
            <a:lvl2pPr marL="814122" indent="-409309">
              <a:lnSpc>
                <a:spcPct val="100000"/>
              </a:lnSpc>
              <a:spcBef>
                <a:spcPts val="1300"/>
              </a:spcBef>
              <a:buClr>
                <a:srgbClr val="006DB2"/>
              </a:buClr>
              <a:buFontTx/>
              <a:buChar char="–"/>
              <a:defRPr>
                <a:latin typeface="Arial"/>
                <a:ea typeface="Arial"/>
                <a:cs typeface="Arial"/>
                <a:sym typeface="Arial"/>
              </a:defRPr>
            </a:lvl2pPr>
            <a:lvl3pPr marL="1270000" indent="-400050">
              <a:lnSpc>
                <a:spcPct val="100000"/>
              </a:lnSpc>
              <a:spcBef>
                <a:spcPts val="1300"/>
              </a:spcBef>
              <a:buClr>
                <a:srgbClr val="006DB2"/>
              </a:buClr>
              <a:buFontTx/>
              <a:buChar char="–"/>
              <a:defRPr>
                <a:latin typeface="Arial"/>
                <a:ea typeface="Arial"/>
                <a:cs typeface="Arial"/>
                <a:sym typeface="Arial"/>
              </a:defRPr>
            </a:lvl3pPr>
            <a:lvl4pPr marL="1595702" indent="-268552">
              <a:lnSpc>
                <a:spcPct val="100000"/>
              </a:lnSpc>
              <a:spcBef>
                <a:spcPts val="1300"/>
              </a:spcBef>
              <a:buClr>
                <a:srgbClr val="006DB2"/>
              </a:buClr>
              <a:buFontTx/>
              <a:defRPr>
                <a:latin typeface="Arial"/>
                <a:ea typeface="Arial"/>
                <a:cs typeface="Arial"/>
                <a:sym typeface="Arial"/>
              </a:defRPr>
            </a:lvl4pPr>
            <a:lvl5pPr marL="1938338" indent="-266700">
              <a:lnSpc>
                <a:spcPct val="100000"/>
              </a:lnSpc>
              <a:spcBef>
                <a:spcPts val="1300"/>
              </a:spcBef>
              <a:buClr>
                <a:srgbClr val="006DB2"/>
              </a:buClr>
              <a:buFontTx/>
              <a:defRPr>
                <a:latin typeface="Arial"/>
                <a:ea typeface="Arial"/>
                <a:cs typeface="Arial"/>
                <a:sym typeface="Aria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03" name="Dianummer"/>
          <p:cNvSpPr txBox="1">
            <a:spLocks noGrp="1"/>
          </p:cNvSpPr>
          <p:nvPr>
            <p:ph type="sldNum" sz="quarter" idx="2"/>
          </p:nvPr>
        </p:nvSpPr>
        <p:spPr>
          <a:xfrm>
            <a:off x="8478978" y="6221731"/>
            <a:ext cx="258623" cy="269239"/>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Sectiekop">
    <p:spTree>
      <p:nvGrpSpPr>
        <p:cNvPr id="1" name=""/>
        <p:cNvGrpSpPr/>
        <p:nvPr/>
      </p:nvGrpSpPr>
      <p:grpSpPr>
        <a:xfrm>
          <a:off x="0" y="0"/>
          <a:ext cx="0" cy="0"/>
          <a:chOff x="0" y="0"/>
          <a:chExt cx="0" cy="0"/>
        </a:xfrm>
      </p:grpSpPr>
      <p:pic>
        <p:nvPicPr>
          <p:cNvPr id="210" name="Afbeelding 1" descr="Afbeelding 1"/>
          <p:cNvPicPr>
            <a:picLocks noChangeAspect="1"/>
          </p:cNvPicPr>
          <p:nvPr/>
        </p:nvPicPr>
        <p:blipFill>
          <a:blip r:embed="rId2"/>
          <a:stretch>
            <a:fillRect/>
          </a:stretch>
        </p:blipFill>
        <p:spPr>
          <a:xfrm>
            <a:off x="1587" y="0"/>
            <a:ext cx="12188826" cy="6858000"/>
          </a:xfrm>
          <a:prstGeom prst="rect">
            <a:avLst/>
          </a:prstGeom>
          <a:ln w="12700">
            <a:miter lim="400000"/>
          </a:ln>
        </p:spPr>
      </p:pic>
      <p:sp>
        <p:nvSpPr>
          <p:cNvPr id="211" name="Titeltekst"/>
          <p:cNvSpPr txBox="1">
            <a:spLocks noGrp="1"/>
          </p:cNvSpPr>
          <p:nvPr>
            <p:ph type="title"/>
          </p:nvPr>
        </p:nvSpPr>
        <p:spPr>
          <a:xfrm>
            <a:off x="963084" y="4406901"/>
            <a:ext cx="10363201" cy="1362077"/>
          </a:xfrm>
          <a:prstGeom prst="rect">
            <a:avLst/>
          </a:prstGeom>
        </p:spPr>
        <p:txBody>
          <a:bodyPr lIns="0" tIns="0" rIns="0" bIns="0" anchor="t"/>
          <a:lstStyle>
            <a:lvl1pPr>
              <a:lnSpc>
                <a:spcPct val="100000"/>
              </a:lnSpc>
              <a:defRPr sz="4000" b="1" cap="all">
                <a:solidFill>
                  <a:srgbClr val="FFFFFF"/>
                </a:solidFill>
                <a:latin typeface="Arial"/>
                <a:ea typeface="Arial"/>
                <a:cs typeface="Arial"/>
                <a:sym typeface="Arial"/>
              </a:defRPr>
            </a:lvl1pPr>
          </a:lstStyle>
          <a:p>
            <a:r>
              <a:t>Titeltekst</a:t>
            </a:r>
          </a:p>
        </p:txBody>
      </p:sp>
      <p:sp>
        <p:nvSpPr>
          <p:cNvPr id="212" name="Hoofdtekst - niveau één…"/>
          <p:cNvSpPr txBox="1">
            <a:spLocks noGrp="1"/>
          </p:cNvSpPr>
          <p:nvPr>
            <p:ph type="body" sz="quarter" idx="1"/>
          </p:nvPr>
        </p:nvSpPr>
        <p:spPr>
          <a:xfrm>
            <a:off x="963084" y="2906713"/>
            <a:ext cx="10363201" cy="1500189"/>
          </a:xfrm>
          <a:prstGeom prst="rect">
            <a:avLst/>
          </a:prstGeom>
        </p:spPr>
        <p:txBody>
          <a:bodyPr lIns="0" tIns="0" rIns="0" bIns="0" anchor="b"/>
          <a:lstStyle>
            <a:lvl1pPr marL="0" indent="0">
              <a:lnSpc>
                <a:spcPct val="100000"/>
              </a:lnSpc>
              <a:spcBef>
                <a:spcPts val="900"/>
              </a:spcBef>
              <a:buSzTx/>
              <a:buFontTx/>
              <a:buNone/>
              <a:defRPr sz="2000">
                <a:latin typeface="Arial"/>
                <a:ea typeface="Arial"/>
                <a:cs typeface="Arial"/>
                <a:sym typeface="Arial"/>
              </a:defRPr>
            </a:lvl1pPr>
            <a:lvl2pPr marL="0" indent="0">
              <a:lnSpc>
                <a:spcPct val="100000"/>
              </a:lnSpc>
              <a:spcBef>
                <a:spcPts val="900"/>
              </a:spcBef>
              <a:buSzTx/>
              <a:buFontTx/>
              <a:buNone/>
              <a:defRPr sz="2000">
                <a:latin typeface="Arial"/>
                <a:ea typeface="Arial"/>
                <a:cs typeface="Arial"/>
                <a:sym typeface="Arial"/>
              </a:defRPr>
            </a:lvl2pPr>
            <a:lvl3pPr marL="0" indent="0">
              <a:lnSpc>
                <a:spcPct val="100000"/>
              </a:lnSpc>
              <a:spcBef>
                <a:spcPts val="900"/>
              </a:spcBef>
              <a:buSzTx/>
              <a:buFontTx/>
              <a:buNone/>
              <a:defRPr sz="2000">
                <a:latin typeface="Arial"/>
                <a:ea typeface="Arial"/>
                <a:cs typeface="Arial"/>
                <a:sym typeface="Arial"/>
              </a:defRPr>
            </a:lvl3pPr>
            <a:lvl4pPr marL="0" indent="0">
              <a:lnSpc>
                <a:spcPct val="100000"/>
              </a:lnSpc>
              <a:spcBef>
                <a:spcPts val="900"/>
              </a:spcBef>
              <a:buSzTx/>
              <a:buFontTx/>
              <a:buNone/>
              <a:defRPr sz="2000">
                <a:latin typeface="Arial"/>
                <a:ea typeface="Arial"/>
                <a:cs typeface="Arial"/>
                <a:sym typeface="Arial"/>
              </a:defRPr>
            </a:lvl4pPr>
            <a:lvl5pPr marL="0" indent="0">
              <a:lnSpc>
                <a:spcPct val="100000"/>
              </a:lnSpc>
              <a:spcBef>
                <a:spcPts val="900"/>
              </a:spcBef>
              <a:buSzTx/>
              <a:buFontTx/>
              <a:buNone/>
              <a:defRPr sz="2000">
                <a:latin typeface="Arial"/>
                <a:ea typeface="Arial"/>
                <a:cs typeface="Arial"/>
                <a:sym typeface="Aria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13" name="Dianummer"/>
          <p:cNvSpPr txBox="1">
            <a:spLocks noGrp="1"/>
          </p:cNvSpPr>
          <p:nvPr>
            <p:ph type="sldNum" sz="quarter" idx="2"/>
          </p:nvPr>
        </p:nvSpPr>
        <p:spPr>
          <a:xfrm>
            <a:off x="8478978" y="6221731"/>
            <a:ext cx="258623" cy="269239"/>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Inhoud van twee">
    <p:spTree>
      <p:nvGrpSpPr>
        <p:cNvPr id="1" name=""/>
        <p:cNvGrpSpPr/>
        <p:nvPr/>
      </p:nvGrpSpPr>
      <p:grpSpPr>
        <a:xfrm>
          <a:off x="0" y="0"/>
          <a:ext cx="0" cy="0"/>
          <a:chOff x="0" y="0"/>
          <a:chExt cx="0" cy="0"/>
        </a:xfrm>
      </p:grpSpPr>
      <p:pic>
        <p:nvPicPr>
          <p:cNvPr id="220" name="Afbeelding 1" descr="Afbeelding 1"/>
          <p:cNvPicPr>
            <a:picLocks noChangeAspect="1"/>
          </p:cNvPicPr>
          <p:nvPr/>
        </p:nvPicPr>
        <p:blipFill>
          <a:blip r:embed="rId2"/>
          <a:stretch>
            <a:fillRect/>
          </a:stretch>
        </p:blipFill>
        <p:spPr>
          <a:xfrm>
            <a:off x="1587" y="0"/>
            <a:ext cx="12188826" cy="6858000"/>
          </a:xfrm>
          <a:prstGeom prst="rect">
            <a:avLst/>
          </a:prstGeom>
          <a:ln w="12700">
            <a:miter lim="400000"/>
          </a:ln>
        </p:spPr>
      </p:pic>
      <p:sp>
        <p:nvSpPr>
          <p:cNvPr id="221" name="Titeltekst"/>
          <p:cNvSpPr txBox="1">
            <a:spLocks noGrp="1"/>
          </p:cNvSpPr>
          <p:nvPr>
            <p:ph type="title"/>
          </p:nvPr>
        </p:nvSpPr>
        <p:spPr>
          <a:xfrm>
            <a:off x="450850" y="190500"/>
            <a:ext cx="11355390" cy="941388"/>
          </a:xfrm>
          <a:prstGeom prst="rect">
            <a:avLst/>
          </a:prstGeom>
        </p:spPr>
        <p:txBody>
          <a:bodyPr lIns="0" tIns="0" rIns="0" bIns="0"/>
          <a:lstStyle>
            <a:lvl1pPr>
              <a:lnSpc>
                <a:spcPct val="100000"/>
              </a:lnSpc>
              <a:defRPr sz="3200" b="1">
                <a:solidFill>
                  <a:srgbClr val="FFFFFF"/>
                </a:solidFill>
                <a:latin typeface="Arial"/>
                <a:ea typeface="Arial"/>
                <a:cs typeface="Arial"/>
                <a:sym typeface="Arial"/>
              </a:defRPr>
            </a:lvl1pPr>
          </a:lstStyle>
          <a:p>
            <a:r>
              <a:t>Titeltekst</a:t>
            </a:r>
          </a:p>
        </p:txBody>
      </p:sp>
      <p:sp>
        <p:nvSpPr>
          <p:cNvPr id="222" name="Hoofdtekst - niveau één…"/>
          <p:cNvSpPr txBox="1">
            <a:spLocks noGrp="1"/>
          </p:cNvSpPr>
          <p:nvPr>
            <p:ph type="body" sz="half" idx="1"/>
          </p:nvPr>
        </p:nvSpPr>
        <p:spPr>
          <a:xfrm>
            <a:off x="510117" y="1525587"/>
            <a:ext cx="5530851" cy="4418015"/>
          </a:xfrm>
          <a:prstGeom prst="rect">
            <a:avLst/>
          </a:prstGeom>
        </p:spPr>
        <p:txBody>
          <a:bodyPr lIns="0" tIns="0" rIns="0" bIns="0"/>
          <a:lstStyle>
            <a:lvl1pPr marL="290513" indent="-290513">
              <a:lnSpc>
                <a:spcPct val="100000"/>
              </a:lnSpc>
              <a:spcBef>
                <a:spcPts val="1300"/>
              </a:spcBef>
              <a:buClr>
                <a:srgbClr val="006DB2"/>
              </a:buClr>
              <a:buFontTx/>
              <a:defRPr>
                <a:latin typeface="Arial"/>
                <a:ea typeface="Arial"/>
                <a:cs typeface="Arial"/>
                <a:sym typeface="Arial"/>
              </a:defRPr>
            </a:lvl1pPr>
            <a:lvl2pPr marL="814122" indent="-409309">
              <a:lnSpc>
                <a:spcPct val="100000"/>
              </a:lnSpc>
              <a:spcBef>
                <a:spcPts val="1300"/>
              </a:spcBef>
              <a:buClr>
                <a:srgbClr val="006DB2"/>
              </a:buClr>
              <a:buFontTx/>
              <a:buChar char="–"/>
              <a:defRPr>
                <a:latin typeface="Arial"/>
                <a:ea typeface="Arial"/>
                <a:cs typeface="Arial"/>
                <a:sym typeface="Arial"/>
              </a:defRPr>
            </a:lvl2pPr>
            <a:lvl3pPr marL="1350010" indent="-480060">
              <a:lnSpc>
                <a:spcPct val="100000"/>
              </a:lnSpc>
              <a:spcBef>
                <a:spcPts val="1300"/>
              </a:spcBef>
              <a:buClr>
                <a:srgbClr val="006DB2"/>
              </a:buClr>
              <a:buFontTx/>
              <a:buChar char="–"/>
              <a:defRPr>
                <a:latin typeface="Arial"/>
                <a:ea typeface="Arial"/>
                <a:cs typeface="Arial"/>
                <a:sym typeface="Arial"/>
              </a:defRPr>
            </a:lvl3pPr>
            <a:lvl4pPr marL="1685220" indent="-358070">
              <a:lnSpc>
                <a:spcPct val="100000"/>
              </a:lnSpc>
              <a:spcBef>
                <a:spcPts val="1300"/>
              </a:spcBef>
              <a:buClr>
                <a:srgbClr val="006DB2"/>
              </a:buClr>
              <a:buFontTx/>
              <a:defRPr>
                <a:latin typeface="Arial"/>
                <a:ea typeface="Arial"/>
                <a:cs typeface="Arial"/>
                <a:sym typeface="Arial"/>
              </a:defRPr>
            </a:lvl4pPr>
            <a:lvl5pPr marL="2027238">
              <a:lnSpc>
                <a:spcPct val="100000"/>
              </a:lnSpc>
              <a:spcBef>
                <a:spcPts val="1300"/>
              </a:spcBef>
              <a:buClr>
                <a:srgbClr val="006DB2"/>
              </a:buClr>
              <a:buFontTx/>
              <a:defRPr>
                <a:latin typeface="Arial"/>
                <a:ea typeface="Arial"/>
                <a:cs typeface="Arial"/>
                <a:sym typeface="Aria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23" name="Dianummer"/>
          <p:cNvSpPr txBox="1">
            <a:spLocks noGrp="1"/>
          </p:cNvSpPr>
          <p:nvPr>
            <p:ph type="sldNum" sz="quarter" idx="2"/>
          </p:nvPr>
        </p:nvSpPr>
        <p:spPr>
          <a:xfrm>
            <a:off x="8478978" y="6221731"/>
            <a:ext cx="258623" cy="269239"/>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Vergelijking">
    <p:spTree>
      <p:nvGrpSpPr>
        <p:cNvPr id="1" name=""/>
        <p:cNvGrpSpPr/>
        <p:nvPr/>
      </p:nvGrpSpPr>
      <p:grpSpPr>
        <a:xfrm>
          <a:off x="0" y="0"/>
          <a:ext cx="0" cy="0"/>
          <a:chOff x="0" y="0"/>
          <a:chExt cx="0" cy="0"/>
        </a:xfrm>
      </p:grpSpPr>
      <p:pic>
        <p:nvPicPr>
          <p:cNvPr id="230" name="Afbeelding 1" descr="Afbeelding 1"/>
          <p:cNvPicPr>
            <a:picLocks noChangeAspect="1"/>
          </p:cNvPicPr>
          <p:nvPr/>
        </p:nvPicPr>
        <p:blipFill>
          <a:blip r:embed="rId2"/>
          <a:stretch>
            <a:fillRect/>
          </a:stretch>
        </p:blipFill>
        <p:spPr>
          <a:xfrm>
            <a:off x="1587" y="0"/>
            <a:ext cx="12188826" cy="6858000"/>
          </a:xfrm>
          <a:prstGeom prst="rect">
            <a:avLst/>
          </a:prstGeom>
          <a:ln w="12700">
            <a:miter lim="400000"/>
          </a:ln>
        </p:spPr>
      </p:pic>
      <p:sp>
        <p:nvSpPr>
          <p:cNvPr id="231" name="Titeltekst"/>
          <p:cNvSpPr txBox="1">
            <a:spLocks noGrp="1"/>
          </p:cNvSpPr>
          <p:nvPr>
            <p:ph type="title"/>
          </p:nvPr>
        </p:nvSpPr>
        <p:spPr>
          <a:xfrm>
            <a:off x="609600" y="274638"/>
            <a:ext cx="10972800" cy="1143001"/>
          </a:xfrm>
          <a:prstGeom prst="rect">
            <a:avLst/>
          </a:prstGeom>
        </p:spPr>
        <p:txBody>
          <a:bodyPr lIns="0" tIns="0" rIns="0" bIns="0"/>
          <a:lstStyle>
            <a:lvl1pPr>
              <a:lnSpc>
                <a:spcPct val="100000"/>
              </a:lnSpc>
              <a:defRPr sz="3200" b="1">
                <a:solidFill>
                  <a:srgbClr val="FFFFFF"/>
                </a:solidFill>
                <a:latin typeface="Arial"/>
                <a:ea typeface="Arial"/>
                <a:cs typeface="Arial"/>
                <a:sym typeface="Arial"/>
              </a:defRPr>
            </a:lvl1pPr>
          </a:lstStyle>
          <a:p>
            <a:r>
              <a:t>Titeltekst</a:t>
            </a:r>
          </a:p>
        </p:txBody>
      </p:sp>
      <p:sp>
        <p:nvSpPr>
          <p:cNvPr id="232" name="Hoofdtekst - niveau één…"/>
          <p:cNvSpPr txBox="1">
            <a:spLocks noGrp="1"/>
          </p:cNvSpPr>
          <p:nvPr>
            <p:ph type="body" sz="quarter" idx="1"/>
          </p:nvPr>
        </p:nvSpPr>
        <p:spPr>
          <a:xfrm>
            <a:off x="609600" y="1535112"/>
            <a:ext cx="5386917" cy="639763"/>
          </a:xfrm>
          <a:prstGeom prst="rect">
            <a:avLst/>
          </a:prstGeom>
        </p:spPr>
        <p:txBody>
          <a:bodyPr lIns="0" tIns="0" rIns="0" bIns="0" anchor="b"/>
          <a:lstStyle>
            <a:lvl1pPr marL="0" indent="0">
              <a:lnSpc>
                <a:spcPct val="100000"/>
              </a:lnSpc>
              <a:spcBef>
                <a:spcPts val="1100"/>
              </a:spcBef>
              <a:buSzTx/>
              <a:buFontTx/>
              <a:buNone/>
              <a:defRPr sz="2400" b="1">
                <a:latin typeface="Arial"/>
                <a:ea typeface="Arial"/>
                <a:cs typeface="Arial"/>
                <a:sym typeface="Arial"/>
              </a:defRPr>
            </a:lvl1pPr>
            <a:lvl2pPr marL="0" indent="0">
              <a:lnSpc>
                <a:spcPct val="100000"/>
              </a:lnSpc>
              <a:spcBef>
                <a:spcPts val="1100"/>
              </a:spcBef>
              <a:buSzTx/>
              <a:buFontTx/>
              <a:buNone/>
              <a:defRPr sz="2400" b="1">
                <a:latin typeface="Arial"/>
                <a:ea typeface="Arial"/>
                <a:cs typeface="Arial"/>
                <a:sym typeface="Arial"/>
              </a:defRPr>
            </a:lvl2pPr>
            <a:lvl3pPr marL="0" indent="0">
              <a:lnSpc>
                <a:spcPct val="100000"/>
              </a:lnSpc>
              <a:spcBef>
                <a:spcPts val="1100"/>
              </a:spcBef>
              <a:buSzTx/>
              <a:buFontTx/>
              <a:buNone/>
              <a:defRPr sz="2400" b="1">
                <a:latin typeface="Arial"/>
                <a:ea typeface="Arial"/>
                <a:cs typeface="Arial"/>
                <a:sym typeface="Arial"/>
              </a:defRPr>
            </a:lvl3pPr>
            <a:lvl4pPr marL="0" indent="0">
              <a:lnSpc>
                <a:spcPct val="100000"/>
              </a:lnSpc>
              <a:spcBef>
                <a:spcPts val="1100"/>
              </a:spcBef>
              <a:buSzTx/>
              <a:buFontTx/>
              <a:buNone/>
              <a:defRPr sz="2400" b="1">
                <a:latin typeface="Arial"/>
                <a:ea typeface="Arial"/>
                <a:cs typeface="Arial"/>
                <a:sym typeface="Arial"/>
              </a:defRPr>
            </a:lvl4pPr>
            <a:lvl5pPr marL="0" indent="0">
              <a:lnSpc>
                <a:spcPct val="100000"/>
              </a:lnSpc>
              <a:spcBef>
                <a:spcPts val="1100"/>
              </a:spcBef>
              <a:buSzTx/>
              <a:buFontTx/>
              <a:buNone/>
              <a:defRPr sz="2400" b="1">
                <a:latin typeface="Arial"/>
                <a:ea typeface="Arial"/>
                <a:cs typeface="Arial"/>
                <a:sym typeface="Aria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33" name="Tijdelijke aanduiding voor tekst 4"/>
          <p:cNvSpPr>
            <a:spLocks noGrp="1"/>
          </p:cNvSpPr>
          <p:nvPr>
            <p:ph type="body" sz="quarter" idx="21"/>
          </p:nvPr>
        </p:nvSpPr>
        <p:spPr>
          <a:xfrm>
            <a:off x="6193368" y="1535112"/>
            <a:ext cx="5389035" cy="639764"/>
          </a:xfrm>
          <a:prstGeom prst="rect">
            <a:avLst/>
          </a:prstGeom>
        </p:spPr>
        <p:txBody>
          <a:bodyPr lIns="0" tIns="0" rIns="0" bIns="0" anchor="b"/>
          <a:lstStyle/>
          <a:p>
            <a:endParaRPr/>
          </a:p>
        </p:txBody>
      </p:sp>
      <p:sp>
        <p:nvSpPr>
          <p:cNvPr id="234" name="Dianummer"/>
          <p:cNvSpPr txBox="1">
            <a:spLocks noGrp="1"/>
          </p:cNvSpPr>
          <p:nvPr>
            <p:ph type="sldNum" sz="quarter" idx="2"/>
          </p:nvPr>
        </p:nvSpPr>
        <p:spPr>
          <a:xfrm>
            <a:off x="8478978" y="6221731"/>
            <a:ext cx="258623" cy="269239"/>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Alleen titel">
    <p:spTree>
      <p:nvGrpSpPr>
        <p:cNvPr id="1" name=""/>
        <p:cNvGrpSpPr/>
        <p:nvPr/>
      </p:nvGrpSpPr>
      <p:grpSpPr>
        <a:xfrm>
          <a:off x="0" y="0"/>
          <a:ext cx="0" cy="0"/>
          <a:chOff x="0" y="0"/>
          <a:chExt cx="0" cy="0"/>
        </a:xfrm>
      </p:grpSpPr>
      <p:pic>
        <p:nvPicPr>
          <p:cNvPr id="241" name="Afbeelding 1" descr="Afbeelding 1"/>
          <p:cNvPicPr>
            <a:picLocks noChangeAspect="1"/>
          </p:cNvPicPr>
          <p:nvPr/>
        </p:nvPicPr>
        <p:blipFill>
          <a:blip r:embed="rId2"/>
          <a:stretch>
            <a:fillRect/>
          </a:stretch>
        </p:blipFill>
        <p:spPr>
          <a:xfrm>
            <a:off x="1587" y="0"/>
            <a:ext cx="12188826" cy="6858000"/>
          </a:xfrm>
          <a:prstGeom prst="rect">
            <a:avLst/>
          </a:prstGeom>
          <a:ln w="12700">
            <a:miter lim="400000"/>
          </a:ln>
        </p:spPr>
      </p:pic>
      <p:sp>
        <p:nvSpPr>
          <p:cNvPr id="242" name="Titeltekst"/>
          <p:cNvSpPr txBox="1">
            <a:spLocks noGrp="1"/>
          </p:cNvSpPr>
          <p:nvPr>
            <p:ph type="title"/>
          </p:nvPr>
        </p:nvSpPr>
        <p:spPr>
          <a:xfrm>
            <a:off x="450850" y="190500"/>
            <a:ext cx="11355390" cy="941388"/>
          </a:xfrm>
          <a:prstGeom prst="rect">
            <a:avLst/>
          </a:prstGeom>
        </p:spPr>
        <p:txBody>
          <a:bodyPr lIns="0" tIns="0" rIns="0" bIns="0"/>
          <a:lstStyle>
            <a:lvl1pPr>
              <a:lnSpc>
                <a:spcPct val="100000"/>
              </a:lnSpc>
              <a:defRPr sz="3200" b="1">
                <a:solidFill>
                  <a:srgbClr val="FFFFFF"/>
                </a:solidFill>
                <a:latin typeface="Arial"/>
                <a:ea typeface="Arial"/>
                <a:cs typeface="Arial"/>
                <a:sym typeface="Arial"/>
              </a:defRPr>
            </a:lvl1pPr>
          </a:lstStyle>
          <a:p>
            <a:r>
              <a:t>Titeltekst</a:t>
            </a:r>
          </a:p>
        </p:txBody>
      </p:sp>
      <p:sp>
        <p:nvSpPr>
          <p:cNvPr id="243" name="Dianummer"/>
          <p:cNvSpPr txBox="1">
            <a:spLocks noGrp="1"/>
          </p:cNvSpPr>
          <p:nvPr>
            <p:ph type="sldNum" sz="quarter" idx="2"/>
          </p:nvPr>
        </p:nvSpPr>
        <p:spPr>
          <a:xfrm>
            <a:off x="8478978" y="6221731"/>
            <a:ext cx="258623" cy="269239"/>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pic>
        <p:nvPicPr>
          <p:cNvPr id="250" name="Afbeelding 1" descr="Afbeelding 1"/>
          <p:cNvPicPr>
            <a:picLocks noChangeAspect="1"/>
          </p:cNvPicPr>
          <p:nvPr/>
        </p:nvPicPr>
        <p:blipFill>
          <a:blip r:embed="rId2"/>
          <a:stretch>
            <a:fillRect/>
          </a:stretch>
        </p:blipFill>
        <p:spPr>
          <a:xfrm>
            <a:off x="1587" y="0"/>
            <a:ext cx="12188826" cy="6858000"/>
          </a:xfrm>
          <a:prstGeom prst="rect">
            <a:avLst/>
          </a:prstGeom>
          <a:ln w="12700">
            <a:miter lim="400000"/>
          </a:ln>
        </p:spPr>
      </p:pic>
      <p:sp>
        <p:nvSpPr>
          <p:cNvPr id="251" name="Dianummer"/>
          <p:cNvSpPr txBox="1">
            <a:spLocks noGrp="1"/>
          </p:cNvSpPr>
          <p:nvPr>
            <p:ph type="sldNum" sz="quarter" idx="2"/>
          </p:nvPr>
        </p:nvSpPr>
        <p:spPr>
          <a:xfrm>
            <a:off x="8478978" y="6221731"/>
            <a:ext cx="258623" cy="269239"/>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Inhoud met bijschrift">
    <p:spTree>
      <p:nvGrpSpPr>
        <p:cNvPr id="1" name=""/>
        <p:cNvGrpSpPr/>
        <p:nvPr/>
      </p:nvGrpSpPr>
      <p:grpSpPr>
        <a:xfrm>
          <a:off x="0" y="0"/>
          <a:ext cx="0" cy="0"/>
          <a:chOff x="0" y="0"/>
          <a:chExt cx="0" cy="0"/>
        </a:xfrm>
      </p:grpSpPr>
      <p:pic>
        <p:nvPicPr>
          <p:cNvPr id="258" name="Afbeelding 1" descr="Afbeelding 1"/>
          <p:cNvPicPr>
            <a:picLocks noChangeAspect="1"/>
          </p:cNvPicPr>
          <p:nvPr/>
        </p:nvPicPr>
        <p:blipFill>
          <a:blip r:embed="rId2"/>
          <a:stretch>
            <a:fillRect/>
          </a:stretch>
        </p:blipFill>
        <p:spPr>
          <a:xfrm>
            <a:off x="1587" y="0"/>
            <a:ext cx="12188826" cy="6858000"/>
          </a:xfrm>
          <a:prstGeom prst="rect">
            <a:avLst/>
          </a:prstGeom>
          <a:ln w="12700">
            <a:miter lim="400000"/>
          </a:ln>
        </p:spPr>
      </p:pic>
      <p:sp>
        <p:nvSpPr>
          <p:cNvPr id="259" name="Titeltekst"/>
          <p:cNvSpPr txBox="1">
            <a:spLocks noGrp="1"/>
          </p:cNvSpPr>
          <p:nvPr>
            <p:ph type="title"/>
          </p:nvPr>
        </p:nvSpPr>
        <p:spPr>
          <a:xfrm>
            <a:off x="609601" y="273050"/>
            <a:ext cx="4011084" cy="1162050"/>
          </a:xfrm>
          <a:prstGeom prst="rect">
            <a:avLst/>
          </a:prstGeom>
        </p:spPr>
        <p:txBody>
          <a:bodyPr lIns="0" tIns="0" rIns="0" bIns="0" anchor="b"/>
          <a:lstStyle>
            <a:lvl1pPr>
              <a:lnSpc>
                <a:spcPct val="100000"/>
              </a:lnSpc>
              <a:defRPr sz="2000" b="1">
                <a:solidFill>
                  <a:srgbClr val="FFFFFF"/>
                </a:solidFill>
                <a:latin typeface="Arial"/>
                <a:ea typeface="Arial"/>
                <a:cs typeface="Arial"/>
                <a:sym typeface="Arial"/>
              </a:defRPr>
            </a:lvl1pPr>
          </a:lstStyle>
          <a:p>
            <a:r>
              <a:t>Titeltekst</a:t>
            </a:r>
          </a:p>
        </p:txBody>
      </p:sp>
      <p:sp>
        <p:nvSpPr>
          <p:cNvPr id="260" name="Hoofdtekst - niveau één…"/>
          <p:cNvSpPr txBox="1">
            <a:spLocks noGrp="1"/>
          </p:cNvSpPr>
          <p:nvPr>
            <p:ph type="body" idx="1"/>
          </p:nvPr>
        </p:nvSpPr>
        <p:spPr>
          <a:xfrm>
            <a:off x="4766733" y="273050"/>
            <a:ext cx="6815667" cy="5853115"/>
          </a:xfrm>
          <a:prstGeom prst="rect">
            <a:avLst/>
          </a:prstGeom>
        </p:spPr>
        <p:txBody>
          <a:bodyPr lIns="0" tIns="0" rIns="0" bIns="0"/>
          <a:lstStyle>
            <a:lvl1pPr marL="290513" indent="-290513">
              <a:lnSpc>
                <a:spcPct val="100000"/>
              </a:lnSpc>
              <a:spcBef>
                <a:spcPts val="1500"/>
              </a:spcBef>
              <a:buClr>
                <a:srgbClr val="006DB2"/>
              </a:buClr>
              <a:buFontTx/>
              <a:defRPr sz="3200">
                <a:latin typeface="Arial"/>
                <a:ea typeface="Arial"/>
                <a:cs typeface="Arial"/>
                <a:sym typeface="Arial"/>
              </a:defRPr>
            </a:lvl1pPr>
            <a:lvl2pPr marL="805768" indent="-400956">
              <a:lnSpc>
                <a:spcPct val="100000"/>
              </a:lnSpc>
              <a:spcBef>
                <a:spcPts val="1500"/>
              </a:spcBef>
              <a:buClr>
                <a:srgbClr val="006DB2"/>
              </a:buClr>
              <a:buFontTx/>
              <a:buChar char="–"/>
              <a:defRPr sz="3200">
                <a:latin typeface="Arial"/>
                <a:ea typeface="Arial"/>
                <a:cs typeface="Arial"/>
                <a:sym typeface="Arial"/>
              </a:defRPr>
            </a:lvl2pPr>
            <a:lvl3pPr marL="1327150" indent="-457200">
              <a:lnSpc>
                <a:spcPct val="100000"/>
              </a:lnSpc>
              <a:spcBef>
                <a:spcPts val="1500"/>
              </a:spcBef>
              <a:buClr>
                <a:srgbClr val="006DB2"/>
              </a:buClr>
              <a:buFontTx/>
              <a:buChar char="–"/>
              <a:defRPr sz="3200">
                <a:latin typeface="Arial"/>
                <a:ea typeface="Arial"/>
                <a:cs typeface="Arial"/>
                <a:sym typeface="Arial"/>
              </a:defRPr>
            </a:lvl3pPr>
            <a:lvl4pPr marL="1695450" indent="-368300">
              <a:lnSpc>
                <a:spcPct val="100000"/>
              </a:lnSpc>
              <a:spcBef>
                <a:spcPts val="1500"/>
              </a:spcBef>
              <a:buClr>
                <a:srgbClr val="006DB2"/>
              </a:buClr>
              <a:buFontTx/>
              <a:defRPr sz="3200">
                <a:latin typeface="Arial"/>
                <a:ea typeface="Arial"/>
                <a:cs typeface="Arial"/>
                <a:sym typeface="Arial"/>
              </a:defRPr>
            </a:lvl4pPr>
            <a:lvl5pPr marL="2037397" indent="-365760">
              <a:lnSpc>
                <a:spcPct val="100000"/>
              </a:lnSpc>
              <a:spcBef>
                <a:spcPts val="1500"/>
              </a:spcBef>
              <a:buClr>
                <a:srgbClr val="006DB2"/>
              </a:buClr>
              <a:buFontTx/>
              <a:defRPr sz="3200">
                <a:latin typeface="Arial"/>
                <a:ea typeface="Arial"/>
                <a:cs typeface="Arial"/>
                <a:sym typeface="Aria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61" name="Tijdelijke aanduiding voor tekst 3"/>
          <p:cNvSpPr>
            <a:spLocks noGrp="1"/>
          </p:cNvSpPr>
          <p:nvPr>
            <p:ph type="body" sz="half" idx="21"/>
          </p:nvPr>
        </p:nvSpPr>
        <p:spPr>
          <a:xfrm>
            <a:off x="609600" y="1435101"/>
            <a:ext cx="4011086" cy="4691063"/>
          </a:xfrm>
          <a:prstGeom prst="rect">
            <a:avLst/>
          </a:prstGeom>
        </p:spPr>
        <p:txBody>
          <a:bodyPr lIns="0" tIns="0" rIns="0" bIns="0"/>
          <a:lstStyle/>
          <a:p>
            <a:endParaRPr/>
          </a:p>
        </p:txBody>
      </p:sp>
      <p:sp>
        <p:nvSpPr>
          <p:cNvPr id="262" name="Dianummer"/>
          <p:cNvSpPr txBox="1">
            <a:spLocks noGrp="1"/>
          </p:cNvSpPr>
          <p:nvPr>
            <p:ph type="sldNum" sz="quarter" idx="2"/>
          </p:nvPr>
        </p:nvSpPr>
        <p:spPr>
          <a:xfrm>
            <a:off x="8478978" y="6221731"/>
            <a:ext cx="258623" cy="269239"/>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Afbeelding met bijschrift">
    <p:spTree>
      <p:nvGrpSpPr>
        <p:cNvPr id="1" name=""/>
        <p:cNvGrpSpPr/>
        <p:nvPr/>
      </p:nvGrpSpPr>
      <p:grpSpPr>
        <a:xfrm>
          <a:off x="0" y="0"/>
          <a:ext cx="0" cy="0"/>
          <a:chOff x="0" y="0"/>
          <a:chExt cx="0" cy="0"/>
        </a:xfrm>
      </p:grpSpPr>
      <p:pic>
        <p:nvPicPr>
          <p:cNvPr id="269" name="Afbeelding 1" descr="Afbeelding 1"/>
          <p:cNvPicPr>
            <a:picLocks noChangeAspect="1"/>
          </p:cNvPicPr>
          <p:nvPr/>
        </p:nvPicPr>
        <p:blipFill>
          <a:blip r:embed="rId2"/>
          <a:stretch>
            <a:fillRect/>
          </a:stretch>
        </p:blipFill>
        <p:spPr>
          <a:xfrm>
            <a:off x="1587" y="0"/>
            <a:ext cx="12188826" cy="6858000"/>
          </a:xfrm>
          <a:prstGeom prst="rect">
            <a:avLst/>
          </a:prstGeom>
          <a:ln w="12700">
            <a:miter lim="400000"/>
          </a:ln>
        </p:spPr>
      </p:pic>
      <p:sp>
        <p:nvSpPr>
          <p:cNvPr id="270" name="Titeltekst"/>
          <p:cNvSpPr txBox="1">
            <a:spLocks noGrp="1"/>
          </p:cNvSpPr>
          <p:nvPr>
            <p:ph type="title"/>
          </p:nvPr>
        </p:nvSpPr>
        <p:spPr>
          <a:xfrm>
            <a:off x="2389715" y="4800600"/>
            <a:ext cx="7315202" cy="566738"/>
          </a:xfrm>
          <a:prstGeom prst="rect">
            <a:avLst/>
          </a:prstGeom>
        </p:spPr>
        <p:txBody>
          <a:bodyPr lIns="0" tIns="0" rIns="0" bIns="0" anchor="b"/>
          <a:lstStyle>
            <a:lvl1pPr>
              <a:lnSpc>
                <a:spcPct val="100000"/>
              </a:lnSpc>
              <a:defRPr sz="2000" b="1">
                <a:solidFill>
                  <a:srgbClr val="FFFFFF"/>
                </a:solidFill>
                <a:latin typeface="Arial"/>
                <a:ea typeface="Arial"/>
                <a:cs typeface="Arial"/>
                <a:sym typeface="Arial"/>
              </a:defRPr>
            </a:lvl1pPr>
          </a:lstStyle>
          <a:p>
            <a:r>
              <a:t>Titeltekst</a:t>
            </a:r>
          </a:p>
        </p:txBody>
      </p:sp>
      <p:sp>
        <p:nvSpPr>
          <p:cNvPr id="271" name="Tijdelijke aanduiding voor afbeelding 2"/>
          <p:cNvSpPr>
            <a:spLocks noGrp="1"/>
          </p:cNvSpPr>
          <p:nvPr>
            <p:ph type="pic" sz="half" idx="21"/>
          </p:nvPr>
        </p:nvSpPr>
        <p:spPr>
          <a:xfrm>
            <a:off x="2389715" y="612775"/>
            <a:ext cx="7315202" cy="4114800"/>
          </a:xfrm>
          <a:prstGeom prst="rect">
            <a:avLst/>
          </a:prstGeom>
        </p:spPr>
        <p:txBody>
          <a:bodyPr lIns="91439" tIns="45719" rIns="91439" bIns="45719">
            <a:noAutofit/>
          </a:bodyPr>
          <a:lstStyle/>
          <a:p>
            <a:endParaRPr/>
          </a:p>
        </p:txBody>
      </p:sp>
      <p:sp>
        <p:nvSpPr>
          <p:cNvPr id="272" name="Hoofdtekst - niveau één…"/>
          <p:cNvSpPr txBox="1">
            <a:spLocks noGrp="1"/>
          </p:cNvSpPr>
          <p:nvPr>
            <p:ph type="body" sz="quarter" idx="1"/>
          </p:nvPr>
        </p:nvSpPr>
        <p:spPr>
          <a:xfrm>
            <a:off x="2389715" y="5367337"/>
            <a:ext cx="7315202" cy="804864"/>
          </a:xfrm>
          <a:prstGeom prst="rect">
            <a:avLst/>
          </a:prstGeom>
        </p:spPr>
        <p:txBody>
          <a:bodyPr lIns="0" tIns="0" rIns="0" bIns="0"/>
          <a:lstStyle>
            <a:lvl1pPr marL="0" indent="0">
              <a:lnSpc>
                <a:spcPct val="100000"/>
              </a:lnSpc>
              <a:spcBef>
                <a:spcPts val="600"/>
              </a:spcBef>
              <a:buSzTx/>
              <a:buFontTx/>
              <a:buNone/>
              <a:defRPr sz="1400">
                <a:latin typeface="Arial"/>
                <a:ea typeface="Arial"/>
                <a:cs typeface="Arial"/>
                <a:sym typeface="Arial"/>
              </a:defRPr>
            </a:lvl1pPr>
            <a:lvl2pPr marL="0" indent="0">
              <a:lnSpc>
                <a:spcPct val="100000"/>
              </a:lnSpc>
              <a:spcBef>
                <a:spcPts val="600"/>
              </a:spcBef>
              <a:buSzTx/>
              <a:buFontTx/>
              <a:buNone/>
              <a:defRPr sz="1400">
                <a:latin typeface="Arial"/>
                <a:ea typeface="Arial"/>
                <a:cs typeface="Arial"/>
                <a:sym typeface="Arial"/>
              </a:defRPr>
            </a:lvl2pPr>
            <a:lvl3pPr marL="0" indent="0">
              <a:lnSpc>
                <a:spcPct val="100000"/>
              </a:lnSpc>
              <a:spcBef>
                <a:spcPts val="600"/>
              </a:spcBef>
              <a:buSzTx/>
              <a:buFontTx/>
              <a:buNone/>
              <a:defRPr sz="1400">
                <a:latin typeface="Arial"/>
                <a:ea typeface="Arial"/>
                <a:cs typeface="Arial"/>
                <a:sym typeface="Arial"/>
              </a:defRPr>
            </a:lvl3pPr>
            <a:lvl4pPr marL="0" indent="0">
              <a:lnSpc>
                <a:spcPct val="100000"/>
              </a:lnSpc>
              <a:spcBef>
                <a:spcPts val="600"/>
              </a:spcBef>
              <a:buSzTx/>
              <a:buFontTx/>
              <a:buNone/>
              <a:defRPr sz="1400">
                <a:latin typeface="Arial"/>
                <a:ea typeface="Arial"/>
                <a:cs typeface="Arial"/>
                <a:sym typeface="Arial"/>
              </a:defRPr>
            </a:lvl4pPr>
            <a:lvl5pPr marL="0" indent="0">
              <a:lnSpc>
                <a:spcPct val="100000"/>
              </a:lnSpc>
              <a:spcBef>
                <a:spcPts val="600"/>
              </a:spcBef>
              <a:buSzTx/>
              <a:buFontTx/>
              <a:buNone/>
              <a:defRPr sz="1400">
                <a:latin typeface="Arial"/>
                <a:ea typeface="Arial"/>
                <a:cs typeface="Arial"/>
                <a:sym typeface="Aria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73" name="Dianummer"/>
          <p:cNvSpPr txBox="1">
            <a:spLocks noGrp="1"/>
          </p:cNvSpPr>
          <p:nvPr>
            <p:ph type="sldNum" sz="quarter" idx="2"/>
          </p:nvPr>
        </p:nvSpPr>
        <p:spPr>
          <a:xfrm>
            <a:off x="8478978" y="6221731"/>
            <a:ext cx="258623" cy="269239"/>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Verticale titel en tekst">
    <p:spTree>
      <p:nvGrpSpPr>
        <p:cNvPr id="1" name=""/>
        <p:cNvGrpSpPr/>
        <p:nvPr/>
      </p:nvGrpSpPr>
      <p:grpSpPr>
        <a:xfrm>
          <a:off x="0" y="0"/>
          <a:ext cx="0" cy="0"/>
          <a:chOff x="0" y="0"/>
          <a:chExt cx="0" cy="0"/>
        </a:xfrm>
      </p:grpSpPr>
      <p:pic>
        <p:nvPicPr>
          <p:cNvPr id="280" name="Afbeelding 4" descr="Afbeelding 4"/>
          <p:cNvPicPr>
            <a:picLocks noChangeAspect="1"/>
          </p:cNvPicPr>
          <p:nvPr/>
        </p:nvPicPr>
        <p:blipFill>
          <a:blip r:embed="rId2"/>
          <a:stretch>
            <a:fillRect/>
          </a:stretch>
        </p:blipFill>
        <p:spPr>
          <a:xfrm>
            <a:off x="1587" y="0"/>
            <a:ext cx="12188826" cy="6858000"/>
          </a:xfrm>
          <a:prstGeom prst="rect">
            <a:avLst/>
          </a:prstGeom>
          <a:ln w="12700">
            <a:miter lim="400000"/>
          </a:ln>
        </p:spPr>
      </p:pic>
      <p:sp>
        <p:nvSpPr>
          <p:cNvPr id="281" name="Dianummer"/>
          <p:cNvSpPr txBox="1">
            <a:spLocks noGrp="1"/>
          </p:cNvSpPr>
          <p:nvPr>
            <p:ph type="sldNum" sz="quarter" idx="2"/>
          </p:nvPr>
        </p:nvSpPr>
        <p:spPr>
          <a:xfrm>
            <a:off x="8478978" y="6221731"/>
            <a:ext cx="258623" cy="269239"/>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ekop">
    <p:spTree>
      <p:nvGrpSpPr>
        <p:cNvPr id="1" name=""/>
        <p:cNvGrpSpPr/>
        <p:nvPr/>
      </p:nvGrpSpPr>
      <p:grpSpPr>
        <a:xfrm>
          <a:off x="0" y="0"/>
          <a:ext cx="0" cy="0"/>
          <a:chOff x="0" y="0"/>
          <a:chExt cx="0" cy="0"/>
        </a:xfrm>
      </p:grpSpPr>
      <p:sp>
        <p:nvSpPr>
          <p:cNvPr id="29" name="Titeltekst"/>
          <p:cNvSpPr txBox="1">
            <a:spLocks noGrp="1"/>
          </p:cNvSpPr>
          <p:nvPr>
            <p:ph type="title"/>
          </p:nvPr>
        </p:nvSpPr>
        <p:spPr>
          <a:xfrm>
            <a:off x="831850" y="1709738"/>
            <a:ext cx="10515600" cy="2852737"/>
          </a:xfrm>
          <a:prstGeom prst="rect">
            <a:avLst/>
          </a:prstGeom>
        </p:spPr>
        <p:txBody>
          <a:bodyPr anchor="b"/>
          <a:lstStyle>
            <a:lvl1pPr>
              <a:defRPr sz="6000"/>
            </a:lvl1pPr>
          </a:lstStyle>
          <a:p>
            <a:r>
              <a:t>Titeltekst</a:t>
            </a:r>
          </a:p>
        </p:txBody>
      </p:sp>
      <p:sp>
        <p:nvSpPr>
          <p:cNvPr id="30" name="Hoofdtekst - niveau één…"/>
          <p:cNvSpPr txBox="1">
            <a:spLocks noGrp="1"/>
          </p:cNvSpPr>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1"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Inhoud van twee">
    <p:spTree>
      <p:nvGrpSpPr>
        <p:cNvPr id="1" name=""/>
        <p:cNvGrpSpPr/>
        <p:nvPr/>
      </p:nvGrpSpPr>
      <p:grpSpPr>
        <a:xfrm>
          <a:off x="0" y="0"/>
          <a:ext cx="0" cy="0"/>
          <a:chOff x="0" y="0"/>
          <a:chExt cx="0" cy="0"/>
        </a:xfrm>
      </p:grpSpPr>
      <p:sp>
        <p:nvSpPr>
          <p:cNvPr id="38" name="Titeltekst"/>
          <p:cNvSpPr txBox="1">
            <a:spLocks noGrp="1"/>
          </p:cNvSpPr>
          <p:nvPr>
            <p:ph type="title"/>
          </p:nvPr>
        </p:nvSpPr>
        <p:spPr>
          <a:prstGeom prst="rect">
            <a:avLst/>
          </a:prstGeom>
        </p:spPr>
        <p:txBody>
          <a:bodyPr/>
          <a:lstStyle/>
          <a:p>
            <a:r>
              <a:t>Titeltekst</a:t>
            </a:r>
          </a:p>
        </p:txBody>
      </p:sp>
      <p:sp>
        <p:nvSpPr>
          <p:cNvPr id="39" name="Hoofdtekst - niveau één…"/>
          <p:cNvSpPr txBox="1">
            <a:spLocks noGrp="1"/>
          </p:cNvSpPr>
          <p:nvPr>
            <p:ph type="body" sz="half" idx="1"/>
          </p:nvPr>
        </p:nvSpPr>
        <p:spPr>
          <a:xfrm>
            <a:off x="838200" y="1825625"/>
            <a:ext cx="5181600" cy="4351338"/>
          </a:xfrm>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0"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Vergelijking">
    <p:spTree>
      <p:nvGrpSpPr>
        <p:cNvPr id="1" name=""/>
        <p:cNvGrpSpPr/>
        <p:nvPr/>
      </p:nvGrpSpPr>
      <p:grpSpPr>
        <a:xfrm>
          <a:off x="0" y="0"/>
          <a:ext cx="0" cy="0"/>
          <a:chOff x="0" y="0"/>
          <a:chExt cx="0" cy="0"/>
        </a:xfrm>
      </p:grpSpPr>
      <p:sp>
        <p:nvSpPr>
          <p:cNvPr id="47" name="Titeltekst"/>
          <p:cNvSpPr txBox="1">
            <a:spLocks noGrp="1"/>
          </p:cNvSpPr>
          <p:nvPr>
            <p:ph type="title"/>
          </p:nvPr>
        </p:nvSpPr>
        <p:spPr>
          <a:xfrm>
            <a:off x="839787" y="365125"/>
            <a:ext cx="10515601" cy="1325563"/>
          </a:xfrm>
          <a:prstGeom prst="rect">
            <a:avLst/>
          </a:prstGeom>
        </p:spPr>
        <p:txBody>
          <a:bodyPr/>
          <a:lstStyle/>
          <a:p>
            <a:r>
              <a:t>Titeltekst</a:t>
            </a:r>
          </a:p>
        </p:txBody>
      </p:sp>
      <p:sp>
        <p:nvSpPr>
          <p:cNvPr id="48" name="Hoofdtekst - niveau één…"/>
          <p:cNvSpPr txBox="1">
            <a:spLocks noGrp="1"/>
          </p:cNvSpPr>
          <p:nvPr>
            <p:ph type="body" sz="quarter" idx="1"/>
          </p:nvPr>
        </p:nvSpPr>
        <p:spPr>
          <a:xfrm>
            <a:off x="839787" y="1681163"/>
            <a:ext cx="5157790" cy="823914"/>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9" name="Tijdelijke aanduiding voor tekst 4"/>
          <p:cNvSpPr>
            <a:spLocks noGrp="1"/>
          </p:cNvSpPr>
          <p:nvPr>
            <p:ph type="body" sz="quarter" idx="21"/>
          </p:nvPr>
        </p:nvSpPr>
        <p:spPr>
          <a:xfrm>
            <a:off x="6172200" y="1681163"/>
            <a:ext cx="5183188" cy="823914"/>
          </a:xfrm>
          <a:prstGeom prst="rect">
            <a:avLst/>
          </a:prstGeom>
        </p:spPr>
        <p:txBody>
          <a:bodyPr anchor="b"/>
          <a:lstStyle/>
          <a:p>
            <a:endParaRPr/>
          </a:p>
        </p:txBody>
      </p:sp>
      <p:sp>
        <p:nvSpPr>
          <p:cNvPr id="50"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Alleen titel">
    <p:spTree>
      <p:nvGrpSpPr>
        <p:cNvPr id="1" name=""/>
        <p:cNvGrpSpPr/>
        <p:nvPr/>
      </p:nvGrpSpPr>
      <p:grpSpPr>
        <a:xfrm>
          <a:off x="0" y="0"/>
          <a:ext cx="0" cy="0"/>
          <a:chOff x="0" y="0"/>
          <a:chExt cx="0" cy="0"/>
        </a:xfrm>
      </p:grpSpPr>
      <p:sp>
        <p:nvSpPr>
          <p:cNvPr id="57" name="Titeltekst"/>
          <p:cNvSpPr txBox="1">
            <a:spLocks noGrp="1"/>
          </p:cNvSpPr>
          <p:nvPr>
            <p:ph type="title"/>
          </p:nvPr>
        </p:nvSpPr>
        <p:spPr>
          <a:prstGeom prst="rect">
            <a:avLst/>
          </a:prstGeom>
        </p:spPr>
        <p:txBody>
          <a:bodyPr/>
          <a:lstStyle/>
          <a:p>
            <a:r>
              <a:t>Titeltekst</a:t>
            </a:r>
          </a:p>
        </p:txBody>
      </p:sp>
      <p:sp>
        <p:nvSpPr>
          <p:cNvPr id="58"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sp>
        <p:nvSpPr>
          <p:cNvPr id="65"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Inhoud met bijschrift">
    <p:spTree>
      <p:nvGrpSpPr>
        <p:cNvPr id="1" name=""/>
        <p:cNvGrpSpPr/>
        <p:nvPr/>
      </p:nvGrpSpPr>
      <p:grpSpPr>
        <a:xfrm>
          <a:off x="0" y="0"/>
          <a:ext cx="0" cy="0"/>
          <a:chOff x="0" y="0"/>
          <a:chExt cx="0" cy="0"/>
        </a:xfrm>
      </p:grpSpPr>
      <p:sp>
        <p:nvSpPr>
          <p:cNvPr id="72" name="Titeltekst"/>
          <p:cNvSpPr txBox="1">
            <a:spLocks noGrp="1"/>
          </p:cNvSpPr>
          <p:nvPr>
            <p:ph type="title"/>
          </p:nvPr>
        </p:nvSpPr>
        <p:spPr>
          <a:xfrm>
            <a:off x="839787" y="457200"/>
            <a:ext cx="3932240" cy="1600200"/>
          </a:xfrm>
          <a:prstGeom prst="rect">
            <a:avLst/>
          </a:prstGeom>
        </p:spPr>
        <p:txBody>
          <a:bodyPr anchor="b"/>
          <a:lstStyle>
            <a:lvl1pPr>
              <a:defRPr sz="3200"/>
            </a:lvl1pPr>
          </a:lstStyle>
          <a:p>
            <a:r>
              <a:t>Titeltekst</a:t>
            </a:r>
          </a:p>
        </p:txBody>
      </p:sp>
      <p:sp>
        <p:nvSpPr>
          <p:cNvPr id="73" name="Hoofdtekst - niveau één…"/>
          <p:cNvSpPr txBox="1">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74" name="Tijdelijke aanduiding voor tekst 3"/>
          <p:cNvSpPr>
            <a:spLocks noGrp="1"/>
          </p:cNvSpPr>
          <p:nvPr>
            <p:ph type="body" sz="quarter" idx="21"/>
          </p:nvPr>
        </p:nvSpPr>
        <p:spPr>
          <a:xfrm>
            <a:off x="839787" y="2057400"/>
            <a:ext cx="3932238" cy="3811588"/>
          </a:xfrm>
          <a:prstGeom prst="rect">
            <a:avLst/>
          </a:prstGeom>
        </p:spPr>
        <p:txBody>
          <a:bodyPr/>
          <a:lstStyle/>
          <a:p>
            <a:endParaRPr/>
          </a:p>
        </p:txBody>
      </p:sp>
      <p:sp>
        <p:nvSpPr>
          <p:cNvPr id="75"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fbeelding met bijschrift">
    <p:spTree>
      <p:nvGrpSpPr>
        <p:cNvPr id="1" name=""/>
        <p:cNvGrpSpPr/>
        <p:nvPr/>
      </p:nvGrpSpPr>
      <p:grpSpPr>
        <a:xfrm>
          <a:off x="0" y="0"/>
          <a:ext cx="0" cy="0"/>
          <a:chOff x="0" y="0"/>
          <a:chExt cx="0" cy="0"/>
        </a:xfrm>
      </p:grpSpPr>
      <p:sp>
        <p:nvSpPr>
          <p:cNvPr id="82" name="Titeltekst"/>
          <p:cNvSpPr txBox="1">
            <a:spLocks noGrp="1"/>
          </p:cNvSpPr>
          <p:nvPr>
            <p:ph type="title"/>
          </p:nvPr>
        </p:nvSpPr>
        <p:spPr>
          <a:xfrm>
            <a:off x="839787" y="457200"/>
            <a:ext cx="3932240" cy="1600200"/>
          </a:xfrm>
          <a:prstGeom prst="rect">
            <a:avLst/>
          </a:prstGeom>
        </p:spPr>
        <p:txBody>
          <a:bodyPr anchor="b"/>
          <a:lstStyle>
            <a:lvl1pPr>
              <a:defRPr sz="3200"/>
            </a:lvl1pPr>
          </a:lstStyle>
          <a:p>
            <a:r>
              <a:t>Titeltekst</a:t>
            </a:r>
          </a:p>
        </p:txBody>
      </p:sp>
      <p:sp>
        <p:nvSpPr>
          <p:cNvPr id="83" name="Tijdelijke aanduiding voor afbeelding 2"/>
          <p:cNvSpPr>
            <a:spLocks noGrp="1"/>
          </p:cNvSpPr>
          <p:nvPr>
            <p:ph type="pic" sz="half" idx="21"/>
          </p:nvPr>
        </p:nvSpPr>
        <p:spPr>
          <a:xfrm>
            <a:off x="5183187" y="987425"/>
            <a:ext cx="6172202" cy="4873625"/>
          </a:xfrm>
          <a:prstGeom prst="rect">
            <a:avLst/>
          </a:prstGeom>
        </p:spPr>
        <p:txBody>
          <a:bodyPr lIns="91439" tIns="45719" rIns="91439" bIns="45719">
            <a:noAutofit/>
          </a:bodyPr>
          <a:lstStyle/>
          <a:p>
            <a:endParaRPr/>
          </a:p>
        </p:txBody>
      </p:sp>
      <p:sp>
        <p:nvSpPr>
          <p:cNvPr id="84" name="Hoofdtekst - niveau één…"/>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85"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teks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Titeltekst</a:t>
            </a:r>
          </a:p>
        </p:txBody>
      </p:sp>
      <p:sp>
        <p:nvSpPr>
          <p:cNvPr id="3" name="Hoofdtekst - niveau één…"/>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 name="Dianummer"/>
          <p:cNvSpPr txBox="1">
            <a:spLocks noGrp="1"/>
          </p:cNvSpPr>
          <p:nvPr>
            <p:ph type="sldNum" sz="quarter" idx="2"/>
          </p:nvPr>
        </p:nvSpPr>
        <p:spPr>
          <a:xfrm>
            <a:off x="11095178" y="6404293"/>
            <a:ext cx="258623" cy="269239"/>
          </a:xfrm>
          <a:prstGeom prst="rect">
            <a:avLst/>
          </a:prstGeom>
          <a:ln w="12700">
            <a:miter lim="400000"/>
          </a:ln>
        </p:spPr>
        <p:txBody>
          <a:bodyPr wrap="none" lIns="45718" tIns="45718" rIns="45718" bIns="45718" anchor="ctr">
            <a:spAutoFit/>
          </a:bodyPr>
          <a:lstStyle>
            <a:lvl1pPr algn="r">
              <a:defRPr sz="1200">
                <a:solidFill>
                  <a:srgbClr val="888888"/>
                </a:solidFill>
                <a:latin typeface="+mn-lt"/>
                <a:ea typeface="+mn-ea"/>
                <a:cs typeface="+mn-cs"/>
                <a:sym typeface="Calibri"/>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comments" Target="../comments/comment1.xml"/><Relationship Id="rId5" Type="http://schemas.openxmlformats.org/officeDocument/2006/relationships/image" Target="../media/image49.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6.jpe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67.jp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g"/></Relationships>
</file>

<file path=ppt/slides/_rels/slide4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2026_template publieksdag_01.jpg" descr="2026_template publieksdag_01.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91" name="Rectangle 2"/>
          <p:cNvSpPr txBox="1"/>
          <p:nvPr/>
        </p:nvSpPr>
        <p:spPr>
          <a:xfrm>
            <a:off x="3898900" y="3619500"/>
            <a:ext cx="6664960" cy="56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spAutoFit/>
          </a:bodyPr>
          <a:lstStyle>
            <a:lvl1pPr>
              <a:defRPr sz="3000">
                <a:solidFill>
                  <a:srgbClr val="FFFFFF"/>
                </a:solidFill>
                <a:latin typeface="Montserrat ExtraLight"/>
                <a:ea typeface="Montserrat ExtraLight"/>
                <a:cs typeface="Montserrat ExtraLight"/>
                <a:sym typeface="Montserrat ExtraLight"/>
              </a:defRPr>
            </a:lvl1pPr>
          </a:lstStyle>
          <a:p>
            <a:r>
              <a:t>Zaterdag 21 maart 2026</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311" name="Wijzig tekst: klik 2x"/>
          <p:cNvSpPr txBox="1">
            <a:spLocks noGrp="1"/>
          </p:cNvSpPr>
          <p:nvPr>
            <p:ph type="body" idx="4294967295"/>
          </p:nvPr>
        </p:nvSpPr>
        <p:spPr>
          <a:xfrm>
            <a:off x="381000" y="1385628"/>
            <a:ext cx="11430000" cy="4744585"/>
          </a:xfrm>
          <a:prstGeom prst="rect">
            <a:avLst/>
          </a:prstGeom>
        </p:spPr>
        <p:txBody>
          <a:bodyPr lIns="0" tIns="0" rIns="0" bIns="0"/>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dirty="0"/>
          </a:p>
        </p:txBody>
      </p:sp>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Onderzoek naar nieuwe behandelingen</a:t>
            </a:r>
            <a:endParaRPr dirty="0"/>
          </a:p>
        </p:txBody>
      </p:sp>
      <p:pic>
        <p:nvPicPr>
          <p:cNvPr id="3" name="Afbeelding 2">
            <a:extLst>
              <a:ext uri="{FF2B5EF4-FFF2-40B4-BE49-F238E27FC236}">
                <a16:creationId xmlns:a16="http://schemas.microsoft.com/office/drawing/2014/main" id="{DE337CF6-F388-4907-84FE-BD67D542F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9556" y="1961358"/>
            <a:ext cx="8560622" cy="3507024"/>
          </a:xfrm>
          <a:prstGeom prst="rect">
            <a:avLst/>
          </a:prstGeom>
        </p:spPr>
      </p:pic>
      <p:sp>
        <p:nvSpPr>
          <p:cNvPr id="2" name="Tekstvak 1">
            <a:extLst>
              <a:ext uri="{FF2B5EF4-FFF2-40B4-BE49-F238E27FC236}">
                <a16:creationId xmlns:a16="http://schemas.microsoft.com/office/drawing/2014/main" id="{4D57C624-83CF-46A8-92B4-77BEA503D8FD}"/>
              </a:ext>
            </a:extLst>
          </p:cNvPr>
          <p:cNvSpPr txBox="1"/>
          <p:nvPr/>
        </p:nvSpPr>
        <p:spPr>
          <a:xfrm>
            <a:off x="7903029" y="6361611"/>
            <a:ext cx="3907971" cy="2616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r" defTabSz="914400" rtl="0" fontAlgn="auto" latinLnBrk="0" hangingPunct="0">
              <a:lnSpc>
                <a:spcPct val="100000"/>
              </a:lnSpc>
              <a:spcBef>
                <a:spcPts val="0"/>
              </a:spcBef>
              <a:spcAft>
                <a:spcPts val="0"/>
              </a:spcAft>
              <a:buClrTx/>
              <a:buSzTx/>
              <a:buFontTx/>
              <a:buNone/>
              <a:tabLst/>
            </a:pPr>
            <a:r>
              <a:rPr kumimoji="0" lang="nl-NL" sz="1100" b="0" i="0" u="none" strike="noStrike" cap="none" spc="0" normalizeH="0" baseline="0" dirty="0">
                <a:ln>
                  <a:noFill/>
                </a:ln>
                <a:solidFill>
                  <a:srgbClr val="000000"/>
                </a:solidFill>
                <a:effectLst/>
                <a:uFillTx/>
                <a:latin typeface="+mn-lt"/>
                <a:ea typeface="+mj-ea"/>
                <a:cs typeface="+mj-cs"/>
                <a:sym typeface="Helvetica"/>
              </a:rPr>
              <a:t>Met dank aan Marjolein Geurts</a:t>
            </a:r>
          </a:p>
        </p:txBody>
      </p:sp>
    </p:spTree>
    <p:extLst>
      <p:ext uri="{BB962C8B-B14F-4D97-AF65-F5344CB8AC3E}">
        <p14:creationId xmlns:p14="http://schemas.microsoft.com/office/powerpoint/2010/main" val="1738423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311" name="Wijzig tekst: klik 2x"/>
          <p:cNvSpPr txBox="1">
            <a:spLocks noGrp="1"/>
          </p:cNvSpPr>
          <p:nvPr>
            <p:ph type="body" idx="4294967295"/>
          </p:nvPr>
        </p:nvSpPr>
        <p:spPr>
          <a:xfrm>
            <a:off x="381000" y="1385628"/>
            <a:ext cx="11430000" cy="4744585"/>
          </a:xfrm>
          <a:prstGeom prst="rect">
            <a:avLst/>
          </a:prstGeom>
        </p:spPr>
        <p:txBody>
          <a:bodyPr lIns="0" tIns="0" rIns="0" bIns="0"/>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dirty="0"/>
          </a:p>
        </p:txBody>
      </p:sp>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Onderzoek naar nieuwe behandelingen </a:t>
            </a:r>
            <a:endParaRPr dirty="0"/>
          </a:p>
        </p:txBody>
      </p:sp>
      <p:pic>
        <p:nvPicPr>
          <p:cNvPr id="3" name="Afbeelding 2">
            <a:extLst>
              <a:ext uri="{FF2B5EF4-FFF2-40B4-BE49-F238E27FC236}">
                <a16:creationId xmlns:a16="http://schemas.microsoft.com/office/drawing/2014/main" id="{F1032EF9-56C4-47A5-8ABA-9F26520F8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06" y="1838242"/>
            <a:ext cx="9369977" cy="3981645"/>
          </a:xfrm>
          <a:prstGeom prst="rect">
            <a:avLst/>
          </a:prstGeom>
        </p:spPr>
      </p:pic>
      <p:sp>
        <p:nvSpPr>
          <p:cNvPr id="2" name="Tekstvak 1">
            <a:extLst>
              <a:ext uri="{FF2B5EF4-FFF2-40B4-BE49-F238E27FC236}">
                <a16:creationId xmlns:a16="http://schemas.microsoft.com/office/drawing/2014/main" id="{ACD1F4E7-7C9E-4016-B976-F61A284CA57F}"/>
              </a:ext>
            </a:extLst>
          </p:cNvPr>
          <p:cNvSpPr txBox="1"/>
          <p:nvPr/>
        </p:nvSpPr>
        <p:spPr>
          <a:xfrm>
            <a:off x="7537269" y="6459171"/>
            <a:ext cx="4273731" cy="2616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r" defTabSz="914400" rtl="0" fontAlgn="auto" latinLnBrk="0" hangingPunct="0">
              <a:lnSpc>
                <a:spcPct val="100000"/>
              </a:lnSpc>
              <a:spcBef>
                <a:spcPts val="0"/>
              </a:spcBef>
              <a:spcAft>
                <a:spcPts val="0"/>
              </a:spcAft>
              <a:buClrTx/>
              <a:buSzTx/>
              <a:buFontTx/>
              <a:buNone/>
              <a:tabLst/>
            </a:pPr>
            <a:r>
              <a:rPr kumimoji="0" lang="nl-NL" sz="1100" b="0" i="0" u="none" strike="noStrike" cap="none" spc="0" normalizeH="0" baseline="0" dirty="0">
                <a:ln>
                  <a:noFill/>
                </a:ln>
                <a:solidFill>
                  <a:srgbClr val="000000"/>
                </a:solidFill>
                <a:effectLst/>
                <a:uFillTx/>
                <a:latin typeface="+mn-lt"/>
                <a:ea typeface="+mj-ea"/>
                <a:cs typeface="+mj-cs"/>
                <a:sym typeface="Helvetica"/>
              </a:rPr>
              <a:t>Met dank aan Marjolein Geurts</a:t>
            </a:r>
          </a:p>
        </p:txBody>
      </p:sp>
    </p:spTree>
    <p:extLst>
      <p:ext uri="{BB962C8B-B14F-4D97-AF65-F5344CB8AC3E}">
        <p14:creationId xmlns:p14="http://schemas.microsoft.com/office/powerpoint/2010/main" val="2382717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311" name="Wijzig tekst: klik 2x"/>
          <p:cNvSpPr txBox="1">
            <a:spLocks noGrp="1"/>
          </p:cNvSpPr>
          <p:nvPr>
            <p:ph type="body" idx="4294967295"/>
          </p:nvPr>
        </p:nvSpPr>
        <p:spPr>
          <a:xfrm>
            <a:off x="381000" y="1385628"/>
            <a:ext cx="11430000" cy="4744585"/>
          </a:xfrm>
          <a:prstGeom prst="rect">
            <a:avLst/>
          </a:prstGeom>
        </p:spPr>
        <p:txBody>
          <a:bodyPr lIns="0" tIns="0" rIns="0" bIns="0"/>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dirty="0"/>
          </a:p>
        </p:txBody>
      </p:sp>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Behandeling met bestraling en chemotherapie: CATNON</a:t>
            </a:r>
            <a:endParaRPr dirty="0"/>
          </a:p>
        </p:txBody>
      </p:sp>
      <p:pic>
        <p:nvPicPr>
          <p:cNvPr id="3" name="Afbeelding 2">
            <a:extLst>
              <a:ext uri="{FF2B5EF4-FFF2-40B4-BE49-F238E27FC236}">
                <a16:creationId xmlns:a16="http://schemas.microsoft.com/office/drawing/2014/main" id="{93B26F0D-BF71-4BD6-AEDE-7E25526865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385628"/>
            <a:ext cx="7483592" cy="4032457"/>
          </a:xfrm>
          <a:prstGeom prst="rect">
            <a:avLst/>
          </a:prstGeom>
        </p:spPr>
      </p:pic>
      <p:pic>
        <p:nvPicPr>
          <p:cNvPr id="5" name="Afbeelding 4">
            <a:extLst>
              <a:ext uri="{FF2B5EF4-FFF2-40B4-BE49-F238E27FC236}">
                <a16:creationId xmlns:a16="http://schemas.microsoft.com/office/drawing/2014/main" id="{5A299B33-8090-44E3-BC11-861664D52E6C}"/>
              </a:ext>
            </a:extLst>
          </p:cNvPr>
          <p:cNvPicPr>
            <a:picLocks noChangeAspect="1"/>
          </p:cNvPicPr>
          <p:nvPr/>
        </p:nvPicPr>
        <p:blipFill rotWithShape="1">
          <a:blip r:embed="rId4">
            <a:extLst>
              <a:ext uri="{28A0092B-C50C-407E-A947-70E740481C1C}">
                <a14:useLocalDpi xmlns:a14="http://schemas.microsoft.com/office/drawing/2010/main" val="0"/>
              </a:ext>
            </a:extLst>
          </a:blip>
          <a:srcRect t="74296" b="7744"/>
          <a:stretch/>
        </p:blipFill>
        <p:spPr>
          <a:xfrm>
            <a:off x="381000" y="5582389"/>
            <a:ext cx="7487035" cy="399178"/>
          </a:xfrm>
          <a:prstGeom prst="rect">
            <a:avLst/>
          </a:prstGeom>
        </p:spPr>
      </p:pic>
    </p:spTree>
    <p:extLst>
      <p:ext uri="{BB962C8B-B14F-4D97-AF65-F5344CB8AC3E}">
        <p14:creationId xmlns:p14="http://schemas.microsoft.com/office/powerpoint/2010/main" val="1309903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311" name="Wijzig tekst: klik 2x"/>
          <p:cNvSpPr txBox="1">
            <a:spLocks noGrp="1"/>
          </p:cNvSpPr>
          <p:nvPr>
            <p:ph type="body" idx="4294967295"/>
          </p:nvPr>
        </p:nvSpPr>
        <p:spPr>
          <a:xfrm>
            <a:off x="381000" y="1385628"/>
            <a:ext cx="11430000" cy="4744585"/>
          </a:xfrm>
          <a:prstGeom prst="rect">
            <a:avLst/>
          </a:prstGeom>
        </p:spPr>
        <p:txBody>
          <a:bodyPr lIns="0" tIns="0" rIns="0" bIns="0">
            <a:normAutofit lnSpcReduction="10000"/>
          </a:bodyPr>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b="1" dirty="0" err="1"/>
              <a:t>Anaplastische</a:t>
            </a:r>
            <a:r>
              <a:rPr lang="nl-NL" b="1" dirty="0"/>
              <a:t> astrocytomen, IDH mutant</a:t>
            </a:r>
          </a:p>
          <a:p>
            <a:pPr marL="785813" lvl="1"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b="1" dirty="0"/>
              <a:t>Lange termijn resultaten</a:t>
            </a:r>
          </a:p>
          <a:p>
            <a:pPr marL="0" indent="0">
              <a:lnSpc>
                <a:spcPct val="100000"/>
              </a:lnSpc>
              <a:spcBef>
                <a:spcPts val="1300"/>
              </a:spcBef>
              <a:buClr>
                <a:srgbClr val="006DB2"/>
              </a:buClr>
              <a:buNone/>
              <a:defRPr sz="2500">
                <a:solidFill>
                  <a:srgbClr val="752120"/>
                </a:solidFill>
                <a:latin typeface="Montserrat ExtraLight"/>
                <a:ea typeface="Montserrat ExtraLight"/>
                <a:cs typeface="Montserrat ExtraLight"/>
                <a:sym typeface="Montserrat ExtraLight"/>
              </a:defRPr>
            </a:pPr>
            <a:endParaRPr lang="nl-NL" b="1" dirty="0"/>
          </a:p>
          <a:p>
            <a:pPr marL="785813" lvl="1"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b="1" dirty="0"/>
              <a:t>Fase III trial (2007-2015)</a:t>
            </a:r>
          </a:p>
          <a:p>
            <a:pPr marL="785813" lvl="1"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b="1" dirty="0"/>
              <a:t>4 armen</a:t>
            </a:r>
          </a:p>
          <a:p>
            <a:pPr marL="1296351" lvl="2"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b="1" dirty="0"/>
              <a:t>Alleen bestraling</a:t>
            </a:r>
          </a:p>
          <a:p>
            <a:pPr marL="1296351" lvl="2"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b="1" dirty="0"/>
              <a:t>Bestraling met tegelijkertijd </a:t>
            </a:r>
            <a:r>
              <a:rPr lang="nl-NL" b="1" dirty="0" err="1"/>
              <a:t>temozolomide</a:t>
            </a:r>
            <a:endParaRPr lang="nl-NL" b="1" dirty="0"/>
          </a:p>
          <a:p>
            <a:pPr marL="1296351" lvl="2"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b="1" dirty="0"/>
              <a:t>Bestraling gevolgd door </a:t>
            </a:r>
            <a:r>
              <a:rPr lang="nl-NL" b="1" dirty="0" err="1"/>
              <a:t>temozolomide</a:t>
            </a:r>
            <a:endParaRPr lang="nl-NL" b="1" dirty="0"/>
          </a:p>
          <a:p>
            <a:pPr marL="1296351" lvl="2"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b="1" dirty="0"/>
              <a:t>Bestraling met </a:t>
            </a:r>
            <a:r>
              <a:rPr lang="nl-NL" b="1" dirty="0" err="1"/>
              <a:t>tegelijkterijd</a:t>
            </a:r>
            <a:r>
              <a:rPr lang="nl-NL" b="1" dirty="0"/>
              <a:t> en gevolgd door </a:t>
            </a:r>
            <a:r>
              <a:rPr lang="nl-NL" b="1" dirty="0" err="1"/>
              <a:t>temozlomide</a:t>
            </a:r>
            <a:endParaRPr lang="nl-NL" b="1" dirty="0"/>
          </a:p>
          <a:p>
            <a:pPr marL="785813" lvl="1"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lang="nl-NL" dirty="0">
              <a:solidFill>
                <a:srgbClr val="2E2E2E"/>
              </a:solidFill>
              <a:latin typeface="Source Sans Pro" panose="020B0604020202020204" pitchFamily="34" charset="0"/>
            </a:endParaRPr>
          </a:p>
          <a:p>
            <a:pPr marL="495300" lvl="1" indent="0">
              <a:lnSpc>
                <a:spcPct val="100000"/>
              </a:lnSpc>
              <a:spcBef>
                <a:spcPts val="1300"/>
              </a:spcBef>
              <a:buClr>
                <a:srgbClr val="006DB2"/>
              </a:buClr>
              <a:buNone/>
              <a:defRPr sz="2500">
                <a:solidFill>
                  <a:srgbClr val="752120"/>
                </a:solidFill>
                <a:latin typeface="Montserrat ExtraLight"/>
                <a:ea typeface="Montserrat ExtraLight"/>
                <a:cs typeface="Montserrat ExtraLight"/>
                <a:sym typeface="Montserrat ExtraLight"/>
              </a:defRPr>
            </a:pPr>
            <a:endParaRPr dirty="0"/>
          </a:p>
        </p:txBody>
      </p:sp>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Behandeling met bestraling en chemotherapie: CATNON</a:t>
            </a:r>
            <a:endParaRPr dirty="0"/>
          </a:p>
        </p:txBody>
      </p:sp>
    </p:spTree>
    <p:extLst>
      <p:ext uri="{BB962C8B-B14F-4D97-AF65-F5344CB8AC3E}">
        <p14:creationId xmlns:p14="http://schemas.microsoft.com/office/powerpoint/2010/main" val="2562517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2025_template publieksdag_02.jpg" descr="2025_template publieksdag_02.jpg"/>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2" name="Afbeelding 1">
            <a:extLst>
              <a:ext uri="{FF2B5EF4-FFF2-40B4-BE49-F238E27FC236}">
                <a16:creationId xmlns:a16="http://schemas.microsoft.com/office/drawing/2014/main" id="{6983448D-AE6C-4E7D-AA27-AE6949F60912}"/>
              </a:ext>
            </a:extLst>
          </p:cNvPr>
          <p:cNvPicPr>
            <a:picLocks noChangeAspect="1"/>
          </p:cNvPicPr>
          <p:nvPr/>
        </p:nvPicPr>
        <p:blipFill>
          <a:blip r:embed="rId3"/>
          <a:stretch>
            <a:fillRect/>
          </a:stretch>
        </p:blipFill>
        <p:spPr>
          <a:xfrm>
            <a:off x="2298550" y="1280089"/>
            <a:ext cx="7594899" cy="5057566"/>
          </a:xfrm>
          <a:prstGeom prst="rect">
            <a:avLst/>
          </a:prstGeom>
        </p:spPr>
      </p:pic>
      <p:sp>
        <p:nvSpPr>
          <p:cNvPr id="304" name="Wijzig tekst: klik 2x"/>
          <p:cNvSpPr txBox="1">
            <a:spLocks noGrp="1"/>
          </p:cNvSpPr>
          <p:nvPr>
            <p:ph type="title" idx="4294967295"/>
          </p:nvPr>
        </p:nvSpPr>
        <p:spPr>
          <a:xfrm>
            <a:off x="379543" y="133456"/>
            <a:ext cx="10668000" cy="866377"/>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CATNON trial</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2025_template publieksdag_02.jpg" descr="2025_template publieksdag_02.jpg"/>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299" name="Wijzig tekst: klik 2x"/>
          <p:cNvSpPr txBox="1">
            <a:spLocks noGrp="1"/>
          </p:cNvSpPr>
          <p:nvPr>
            <p:ph type="body" idx="4294967295"/>
          </p:nvPr>
        </p:nvSpPr>
        <p:spPr>
          <a:xfrm>
            <a:off x="381000" y="1385628"/>
            <a:ext cx="11430000" cy="4744585"/>
          </a:xfrm>
          <a:prstGeom prst="rect">
            <a:avLst/>
          </a:prstGeom>
        </p:spPr>
        <p:txBody>
          <a:bodyPr lIns="0" tIns="0" rIns="0" bIns="0"/>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dirty="0"/>
          </a:p>
        </p:txBody>
      </p:sp>
      <p:sp>
        <p:nvSpPr>
          <p:cNvPr id="300"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CATNON trial</a:t>
            </a:r>
            <a:endParaRPr dirty="0"/>
          </a:p>
        </p:txBody>
      </p:sp>
      <p:pic>
        <p:nvPicPr>
          <p:cNvPr id="3" name="Afbeelding 2">
            <a:extLst>
              <a:ext uri="{FF2B5EF4-FFF2-40B4-BE49-F238E27FC236}">
                <a16:creationId xmlns:a16="http://schemas.microsoft.com/office/drawing/2014/main" id="{12DCEC77-122E-44E5-A23B-4176031A80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8991" y="1385628"/>
            <a:ext cx="7494018" cy="5133119"/>
          </a:xfrm>
          <a:prstGeom prst="rect">
            <a:avLst/>
          </a:prstGeom>
        </p:spPr>
      </p:pic>
    </p:spTree>
    <p:extLst>
      <p:ext uri="{BB962C8B-B14F-4D97-AF65-F5344CB8AC3E}">
        <p14:creationId xmlns:p14="http://schemas.microsoft.com/office/powerpoint/2010/main" val="1957376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311" name="Wijzig tekst: klik 2x"/>
          <p:cNvSpPr txBox="1">
            <a:spLocks noGrp="1"/>
          </p:cNvSpPr>
          <p:nvPr>
            <p:ph type="body" idx="4294967295"/>
          </p:nvPr>
        </p:nvSpPr>
        <p:spPr>
          <a:xfrm>
            <a:off x="381000" y="1385628"/>
            <a:ext cx="11430000" cy="4744585"/>
          </a:xfrm>
          <a:prstGeom prst="rect">
            <a:avLst/>
          </a:prstGeom>
        </p:spPr>
        <p:txBody>
          <a:bodyPr lIns="0" tIns="0" rIns="0" bIns="0"/>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dirty="0" err="1"/>
              <a:t>Vorasidenib</a:t>
            </a:r>
            <a:r>
              <a:rPr lang="nl-NL" dirty="0"/>
              <a:t>: zie sessie Maarten Wijnenga</a:t>
            </a:r>
          </a:p>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lang="nl-NL" dirty="0"/>
          </a:p>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lang="nl-NL" dirty="0"/>
          </a:p>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dirty="0" err="1"/>
              <a:t>Safusedinib</a:t>
            </a:r>
            <a:r>
              <a:rPr lang="nl-NL" dirty="0"/>
              <a:t> (fase II studie, 27 </a:t>
            </a:r>
            <a:r>
              <a:rPr lang="nl-NL" dirty="0" err="1"/>
              <a:t>patienten</a:t>
            </a:r>
            <a:r>
              <a:rPr lang="nl-NL" dirty="0"/>
              <a:t>)</a:t>
            </a:r>
          </a:p>
          <a:p>
            <a:pPr marL="495300" lvl="1" indent="0">
              <a:lnSpc>
                <a:spcPct val="100000"/>
              </a:lnSpc>
              <a:spcBef>
                <a:spcPts val="1300"/>
              </a:spcBef>
              <a:buClr>
                <a:srgbClr val="006DB2"/>
              </a:buClr>
              <a:buNone/>
              <a:defRPr sz="2500">
                <a:solidFill>
                  <a:srgbClr val="752120"/>
                </a:solidFill>
                <a:latin typeface="Montserrat ExtraLight"/>
                <a:ea typeface="Montserrat ExtraLight"/>
                <a:cs typeface="Montserrat ExtraLight"/>
                <a:sym typeface="Montserrat ExtraLight"/>
              </a:defRPr>
            </a:pPr>
            <a:r>
              <a:rPr lang="nl-NL" dirty="0"/>
              <a:t>-24 m event-free: 87.7%</a:t>
            </a:r>
          </a:p>
          <a:p>
            <a:pPr marL="495300" lvl="1" indent="0">
              <a:lnSpc>
                <a:spcPct val="100000"/>
              </a:lnSpc>
              <a:spcBef>
                <a:spcPts val="1300"/>
              </a:spcBef>
              <a:buClr>
                <a:srgbClr val="006DB2"/>
              </a:buClr>
              <a:buNone/>
              <a:defRPr sz="2500">
                <a:solidFill>
                  <a:srgbClr val="752120"/>
                </a:solidFill>
                <a:latin typeface="Montserrat ExtraLight"/>
                <a:ea typeface="Montserrat ExtraLight"/>
                <a:cs typeface="Montserrat ExtraLight"/>
                <a:sym typeface="Montserrat ExtraLight"/>
              </a:defRPr>
            </a:pPr>
            <a:r>
              <a:rPr lang="nl-NL" dirty="0"/>
              <a:t>- bijwerkingen: haaruitval, gewrichtsklachten, huidafwijkingen, leverfunctiestoornissen</a:t>
            </a:r>
          </a:p>
          <a:p>
            <a:pPr marL="785813" lvl="1"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lang="nl-NL" dirty="0"/>
          </a:p>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dirty="0"/>
          </a:p>
        </p:txBody>
      </p:sp>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IDH-remmers</a:t>
            </a:r>
            <a:endParaRPr dirty="0"/>
          </a:p>
        </p:txBody>
      </p:sp>
      <p:pic>
        <p:nvPicPr>
          <p:cNvPr id="3" name="Afbeelding 2">
            <a:extLst>
              <a:ext uri="{FF2B5EF4-FFF2-40B4-BE49-F238E27FC236}">
                <a16:creationId xmlns:a16="http://schemas.microsoft.com/office/drawing/2014/main" id="{B3080BE6-FB00-4938-9903-B9277832D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2914" y="1519545"/>
            <a:ext cx="2038350" cy="2238375"/>
          </a:xfrm>
          <a:prstGeom prst="rect">
            <a:avLst/>
          </a:prstGeom>
        </p:spPr>
      </p:pic>
    </p:spTree>
    <p:extLst>
      <p:ext uri="{BB962C8B-B14F-4D97-AF65-F5344CB8AC3E}">
        <p14:creationId xmlns:p14="http://schemas.microsoft.com/office/powerpoint/2010/main" val="850142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311" name="Wijzig tekst: klik 2x"/>
          <p:cNvSpPr txBox="1">
            <a:spLocks noGrp="1"/>
          </p:cNvSpPr>
          <p:nvPr>
            <p:ph type="body" idx="4294967295"/>
          </p:nvPr>
        </p:nvSpPr>
        <p:spPr>
          <a:xfrm>
            <a:off x="381000" y="1385628"/>
            <a:ext cx="11430000" cy="4744585"/>
          </a:xfrm>
          <a:prstGeom prst="rect">
            <a:avLst/>
          </a:prstGeom>
        </p:spPr>
        <p:txBody>
          <a:bodyPr lIns="0" tIns="0" rIns="0" bIns="0"/>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dirty="0"/>
              <a:t>Dia </a:t>
            </a:r>
            <a:r>
              <a:rPr lang="nl-NL" dirty="0" err="1"/>
              <a:t>key</a:t>
            </a:r>
            <a:r>
              <a:rPr lang="nl-NL" dirty="0"/>
              <a:t> Johnny</a:t>
            </a:r>
            <a:endParaRPr dirty="0"/>
          </a:p>
        </p:txBody>
      </p:sp>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Immunotherapie</a:t>
            </a:r>
            <a:endParaRPr dirty="0"/>
          </a:p>
        </p:txBody>
      </p:sp>
      <p:pic>
        <p:nvPicPr>
          <p:cNvPr id="2" name="Afbeelding 1">
            <a:extLst>
              <a:ext uri="{FF2B5EF4-FFF2-40B4-BE49-F238E27FC236}">
                <a16:creationId xmlns:a16="http://schemas.microsoft.com/office/drawing/2014/main" id="{41A61B91-7B78-4B06-8D5B-98FBF40DB8E8}"/>
              </a:ext>
            </a:extLst>
          </p:cNvPr>
          <p:cNvPicPr>
            <a:picLocks noChangeAspect="1"/>
          </p:cNvPicPr>
          <p:nvPr/>
        </p:nvPicPr>
        <p:blipFill>
          <a:blip r:embed="rId3"/>
          <a:stretch>
            <a:fillRect/>
          </a:stretch>
        </p:blipFill>
        <p:spPr>
          <a:xfrm>
            <a:off x="3786012" y="1750005"/>
            <a:ext cx="8596488" cy="4835525"/>
          </a:xfrm>
          <a:prstGeom prst="rect">
            <a:avLst/>
          </a:prstGeom>
        </p:spPr>
      </p:pic>
      <p:pic>
        <p:nvPicPr>
          <p:cNvPr id="4" name="Afbeelding 3">
            <a:extLst>
              <a:ext uri="{FF2B5EF4-FFF2-40B4-BE49-F238E27FC236}">
                <a16:creationId xmlns:a16="http://schemas.microsoft.com/office/drawing/2014/main" id="{7304A6C8-507A-4036-B253-92564325B0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31888"/>
            <a:ext cx="4267200" cy="1236234"/>
          </a:xfrm>
          <a:prstGeom prst="rect">
            <a:avLst/>
          </a:prstGeom>
        </p:spPr>
      </p:pic>
    </p:spTree>
    <p:extLst>
      <p:ext uri="{BB962C8B-B14F-4D97-AF65-F5344CB8AC3E}">
        <p14:creationId xmlns:p14="http://schemas.microsoft.com/office/powerpoint/2010/main" val="66080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311" name="Wijzig tekst: klik 2x"/>
          <p:cNvSpPr txBox="1">
            <a:spLocks noGrp="1"/>
          </p:cNvSpPr>
          <p:nvPr>
            <p:ph type="body" idx="4294967295"/>
          </p:nvPr>
        </p:nvSpPr>
        <p:spPr>
          <a:xfrm>
            <a:off x="381000" y="1385628"/>
            <a:ext cx="11430000" cy="4744585"/>
          </a:xfrm>
          <a:prstGeom prst="rect">
            <a:avLst/>
          </a:prstGeom>
        </p:spPr>
        <p:txBody>
          <a:bodyPr lIns="0" tIns="0" rIns="0" bIns="0"/>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dirty="0"/>
          </a:p>
        </p:txBody>
      </p:sp>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Immunotherapie: waarom lukt het maar niet?</a:t>
            </a:r>
            <a:endParaRPr dirty="0"/>
          </a:p>
        </p:txBody>
      </p:sp>
      <p:pic>
        <p:nvPicPr>
          <p:cNvPr id="9" name="Afbeelding 8">
            <a:extLst>
              <a:ext uri="{FF2B5EF4-FFF2-40B4-BE49-F238E27FC236}">
                <a16:creationId xmlns:a16="http://schemas.microsoft.com/office/drawing/2014/main" id="{790512A0-3B18-4BF2-9761-FF7C08CA949E}"/>
              </a:ext>
            </a:extLst>
          </p:cNvPr>
          <p:cNvPicPr>
            <a:picLocks noChangeAspect="1"/>
          </p:cNvPicPr>
          <p:nvPr/>
        </p:nvPicPr>
        <p:blipFill>
          <a:blip r:embed="rId4"/>
          <a:stretch>
            <a:fillRect/>
          </a:stretch>
        </p:blipFill>
        <p:spPr>
          <a:xfrm>
            <a:off x="2" y="1131888"/>
            <a:ext cx="5980538" cy="2808971"/>
          </a:xfrm>
          <a:prstGeom prst="rect">
            <a:avLst/>
          </a:prstGeom>
        </p:spPr>
      </p:pic>
      <p:pic>
        <p:nvPicPr>
          <p:cNvPr id="7" name="Afbeelding 6">
            <a:extLst>
              <a:ext uri="{FF2B5EF4-FFF2-40B4-BE49-F238E27FC236}">
                <a16:creationId xmlns:a16="http://schemas.microsoft.com/office/drawing/2014/main" id="{A433E5C9-22BD-4219-BC09-B01C80B3F7C3}"/>
              </a:ext>
            </a:extLst>
          </p:cNvPr>
          <p:cNvPicPr>
            <a:picLocks noChangeAspect="1"/>
          </p:cNvPicPr>
          <p:nvPr/>
        </p:nvPicPr>
        <p:blipFill>
          <a:blip r:embed="rId5"/>
          <a:stretch>
            <a:fillRect/>
          </a:stretch>
        </p:blipFill>
        <p:spPr>
          <a:xfrm>
            <a:off x="25126" y="3655317"/>
            <a:ext cx="5980537" cy="3239668"/>
          </a:xfrm>
          <a:prstGeom prst="rect">
            <a:avLst/>
          </a:prstGeom>
        </p:spPr>
      </p:pic>
      <p:pic>
        <p:nvPicPr>
          <p:cNvPr id="10" name="Afbeelding 9">
            <a:extLst>
              <a:ext uri="{FF2B5EF4-FFF2-40B4-BE49-F238E27FC236}">
                <a16:creationId xmlns:a16="http://schemas.microsoft.com/office/drawing/2014/main" id="{6D879EBC-FA39-4E7E-83B1-CEB599FBD0F4}"/>
              </a:ext>
            </a:extLst>
          </p:cNvPr>
          <p:cNvPicPr>
            <a:picLocks noChangeAspect="1"/>
          </p:cNvPicPr>
          <p:nvPr/>
        </p:nvPicPr>
        <p:blipFill>
          <a:blip r:embed="rId6"/>
          <a:stretch>
            <a:fillRect/>
          </a:stretch>
        </p:blipFill>
        <p:spPr>
          <a:xfrm>
            <a:off x="5955416" y="1131888"/>
            <a:ext cx="6211459" cy="3486491"/>
          </a:xfrm>
          <a:prstGeom prst="rect">
            <a:avLst/>
          </a:prstGeom>
        </p:spPr>
      </p:pic>
      <p:pic>
        <p:nvPicPr>
          <p:cNvPr id="12" name="Afbeelding 11">
            <a:extLst>
              <a:ext uri="{FF2B5EF4-FFF2-40B4-BE49-F238E27FC236}">
                <a16:creationId xmlns:a16="http://schemas.microsoft.com/office/drawing/2014/main" id="{38AC45F4-9B46-4B4B-8892-F9DC62769E5A}"/>
              </a:ext>
            </a:extLst>
          </p:cNvPr>
          <p:cNvPicPr>
            <a:picLocks noChangeAspect="1"/>
          </p:cNvPicPr>
          <p:nvPr/>
        </p:nvPicPr>
        <p:blipFill>
          <a:blip r:embed="rId7"/>
          <a:stretch>
            <a:fillRect/>
          </a:stretch>
        </p:blipFill>
        <p:spPr>
          <a:xfrm>
            <a:off x="6005663" y="3794278"/>
            <a:ext cx="6161211" cy="3100707"/>
          </a:xfrm>
          <a:prstGeom prst="rect">
            <a:avLst/>
          </a:prstGeom>
        </p:spPr>
      </p:pic>
    </p:spTree>
    <p:extLst>
      <p:ext uri="{BB962C8B-B14F-4D97-AF65-F5344CB8AC3E}">
        <p14:creationId xmlns:p14="http://schemas.microsoft.com/office/powerpoint/2010/main" val="4176109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Immuun checkpoint inhibitors</a:t>
            </a:r>
            <a:endParaRPr dirty="0"/>
          </a:p>
        </p:txBody>
      </p:sp>
      <p:pic>
        <p:nvPicPr>
          <p:cNvPr id="3" name="Afbeelding 2">
            <a:extLst>
              <a:ext uri="{FF2B5EF4-FFF2-40B4-BE49-F238E27FC236}">
                <a16:creationId xmlns:a16="http://schemas.microsoft.com/office/drawing/2014/main" id="{BB392410-6701-4744-9626-451FB945C6A1}"/>
              </a:ext>
            </a:extLst>
          </p:cNvPr>
          <p:cNvPicPr>
            <a:picLocks noChangeAspect="1"/>
          </p:cNvPicPr>
          <p:nvPr/>
        </p:nvPicPr>
        <p:blipFill>
          <a:blip r:embed="rId4"/>
          <a:stretch>
            <a:fillRect/>
          </a:stretch>
        </p:blipFill>
        <p:spPr>
          <a:xfrm>
            <a:off x="74950" y="2854719"/>
            <a:ext cx="8137880" cy="4577558"/>
          </a:xfrm>
          <a:prstGeom prst="rect">
            <a:avLst/>
          </a:prstGeom>
        </p:spPr>
      </p:pic>
      <p:pic>
        <p:nvPicPr>
          <p:cNvPr id="4" name="Afbeelding 3">
            <a:extLst>
              <a:ext uri="{FF2B5EF4-FFF2-40B4-BE49-F238E27FC236}">
                <a16:creationId xmlns:a16="http://schemas.microsoft.com/office/drawing/2014/main" id="{6B50CB70-D541-4589-800C-3576C7C8EE82}"/>
              </a:ext>
            </a:extLst>
          </p:cNvPr>
          <p:cNvPicPr>
            <a:picLocks noChangeAspect="1"/>
          </p:cNvPicPr>
          <p:nvPr/>
        </p:nvPicPr>
        <p:blipFill rotWithShape="1">
          <a:blip r:embed="rId5"/>
          <a:srcRect l="2813"/>
          <a:stretch/>
        </p:blipFill>
        <p:spPr>
          <a:xfrm>
            <a:off x="6428347" y="76196"/>
            <a:ext cx="5762672" cy="3071738"/>
          </a:xfrm>
          <a:prstGeom prst="rect">
            <a:avLst/>
          </a:prstGeom>
        </p:spPr>
      </p:pic>
      <p:pic>
        <p:nvPicPr>
          <p:cNvPr id="6" name="Afbeelding 5">
            <a:extLst>
              <a:ext uri="{FF2B5EF4-FFF2-40B4-BE49-F238E27FC236}">
                <a16:creationId xmlns:a16="http://schemas.microsoft.com/office/drawing/2014/main" id="{70040202-F4B7-4505-AF58-4F75D627B69B}"/>
              </a:ext>
            </a:extLst>
          </p:cNvPr>
          <p:cNvPicPr>
            <a:picLocks noChangeAspect="1"/>
          </p:cNvPicPr>
          <p:nvPr/>
        </p:nvPicPr>
        <p:blipFill>
          <a:blip r:embed="rId6"/>
          <a:stretch>
            <a:fillRect/>
          </a:stretch>
        </p:blipFill>
        <p:spPr>
          <a:xfrm>
            <a:off x="2381094" y="1790698"/>
            <a:ext cx="7219950" cy="3352800"/>
          </a:xfrm>
          <a:prstGeom prst="rect">
            <a:avLst/>
          </a:prstGeom>
          <a:ln w="228600" cap="sq" cmpd="thickThin">
            <a:solidFill>
              <a:schemeClr val="accent2">
                <a:lumMod val="50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3186898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2025_template publieksdag_02.jpg" descr="2025_template publieksdag_02.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94" name="Rectangle 2"/>
          <p:cNvSpPr txBox="1"/>
          <p:nvPr/>
        </p:nvSpPr>
        <p:spPr>
          <a:xfrm>
            <a:off x="3898900" y="2286000"/>
            <a:ext cx="6664960" cy="1569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3200">
                <a:solidFill>
                  <a:srgbClr val="752120"/>
                </a:solidFill>
                <a:latin typeface="Montserrat SemiBold"/>
                <a:ea typeface="Montserrat SemiBold"/>
                <a:cs typeface="Montserrat SemiBold"/>
                <a:sym typeface="Montserrat SemiBold"/>
              </a:defRPr>
            </a:lvl1pPr>
          </a:lstStyle>
          <a:p>
            <a:r>
              <a:rPr lang="nl-NL" dirty="0"/>
              <a:t>Nieuwe inzichten:</a:t>
            </a:r>
          </a:p>
          <a:p>
            <a:r>
              <a:rPr lang="nl-NL" dirty="0"/>
              <a:t>EANO, SNO en LWNO 2025</a:t>
            </a:r>
          </a:p>
          <a:p>
            <a:endParaRPr dirty="0"/>
          </a:p>
        </p:txBody>
      </p:sp>
      <p:sp>
        <p:nvSpPr>
          <p:cNvPr id="295" name="Rectangle 6"/>
          <p:cNvSpPr txBox="1"/>
          <p:nvPr/>
        </p:nvSpPr>
        <p:spPr>
          <a:xfrm>
            <a:off x="3898900" y="3048000"/>
            <a:ext cx="4794885" cy="370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752120"/>
                </a:solidFill>
                <a:latin typeface="Montserrat SemiBold"/>
                <a:ea typeface="Montserrat SemiBold"/>
                <a:cs typeface="Montserrat SemiBold"/>
                <a:sym typeface="Montserrat SemiBold"/>
              </a:defRPr>
            </a:lvl1pPr>
          </a:lstStyle>
          <a:p>
            <a:endParaRPr dirty="0"/>
          </a:p>
        </p:txBody>
      </p:sp>
      <p:sp>
        <p:nvSpPr>
          <p:cNvPr id="296" name="Rectangle 7"/>
          <p:cNvSpPr txBox="1"/>
          <p:nvPr/>
        </p:nvSpPr>
        <p:spPr>
          <a:xfrm>
            <a:off x="3898900" y="3429001"/>
            <a:ext cx="4794885" cy="1754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752120"/>
                </a:solidFill>
                <a:latin typeface="Montserrat SemiBold"/>
                <a:ea typeface="Montserrat SemiBold"/>
                <a:cs typeface="Montserrat SemiBold"/>
                <a:sym typeface="Montserrat SemiBold"/>
              </a:defRPr>
            </a:lvl1pPr>
          </a:lstStyle>
          <a:p>
            <a:r>
              <a:rPr lang="nl-NL" dirty="0"/>
              <a:t>Sammy Olijslagers en Monique Hanse</a:t>
            </a:r>
          </a:p>
          <a:p>
            <a:endParaRPr lang="nl-NL" dirty="0"/>
          </a:p>
          <a:p>
            <a:r>
              <a:rPr lang="nl-NL" dirty="0"/>
              <a:t>Neuro-oncologie Catharina Ziekenhuis Eindhoven/Hersentumorcentrum Brabant</a:t>
            </a:r>
          </a:p>
          <a:p>
            <a:r>
              <a:rPr lang="nl-NL" dirty="0"/>
              <a:t> </a:t>
            </a:r>
          </a:p>
        </p:txBody>
      </p:sp>
      <p:pic>
        <p:nvPicPr>
          <p:cNvPr id="3" name="Afbeelding 2">
            <a:extLst>
              <a:ext uri="{FF2B5EF4-FFF2-40B4-BE49-F238E27FC236}">
                <a16:creationId xmlns:a16="http://schemas.microsoft.com/office/drawing/2014/main" id="{C4CC7CF6-9EB7-4B96-9A60-452548EB0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763" y="1675764"/>
            <a:ext cx="2619375" cy="1743075"/>
          </a:xfrm>
          <a:prstGeom prst="rect">
            <a:avLst/>
          </a:prstGeom>
        </p:spPr>
      </p:pic>
      <p:pic>
        <p:nvPicPr>
          <p:cNvPr id="5" name="Afbeelding 4">
            <a:extLst>
              <a:ext uri="{FF2B5EF4-FFF2-40B4-BE49-F238E27FC236}">
                <a16:creationId xmlns:a16="http://schemas.microsoft.com/office/drawing/2014/main" id="{56D8EFEF-EC30-4F05-BCB9-0B486371CF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7338" y="4937026"/>
            <a:ext cx="4128062" cy="1560747"/>
          </a:xfrm>
          <a:prstGeom prst="rect">
            <a:avLst/>
          </a:prstGeom>
        </p:spPr>
      </p:pic>
      <p:pic>
        <p:nvPicPr>
          <p:cNvPr id="7" name="Afbeelding 6">
            <a:extLst>
              <a:ext uri="{FF2B5EF4-FFF2-40B4-BE49-F238E27FC236}">
                <a16:creationId xmlns:a16="http://schemas.microsoft.com/office/drawing/2014/main" id="{F78A6D88-C813-4191-A1D8-86CEAAC89F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50" y="4045379"/>
            <a:ext cx="2800350" cy="1628775"/>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2" name="Afbeelding 1">
            <a:extLst>
              <a:ext uri="{FF2B5EF4-FFF2-40B4-BE49-F238E27FC236}">
                <a16:creationId xmlns:a16="http://schemas.microsoft.com/office/drawing/2014/main" id="{0D057CFF-84AD-4286-A4C7-041078C0F18F}"/>
              </a:ext>
            </a:extLst>
          </p:cNvPr>
          <p:cNvPicPr>
            <a:picLocks noChangeAspect="1"/>
          </p:cNvPicPr>
          <p:nvPr/>
        </p:nvPicPr>
        <p:blipFill>
          <a:blip r:embed="rId4"/>
          <a:stretch>
            <a:fillRect/>
          </a:stretch>
        </p:blipFill>
        <p:spPr>
          <a:xfrm>
            <a:off x="381000" y="1463040"/>
            <a:ext cx="6772835" cy="3754419"/>
          </a:xfrm>
          <a:prstGeom prst="rect">
            <a:avLst/>
          </a:prstGeom>
        </p:spPr>
      </p:pic>
      <p:sp>
        <p:nvSpPr>
          <p:cNvPr id="311" name="Wijzig tekst: klik 2x"/>
          <p:cNvSpPr txBox="1">
            <a:spLocks noGrp="1"/>
          </p:cNvSpPr>
          <p:nvPr>
            <p:ph type="body" idx="4294967295"/>
          </p:nvPr>
        </p:nvSpPr>
        <p:spPr>
          <a:xfrm>
            <a:off x="381000" y="1385628"/>
            <a:ext cx="11430000" cy="4744585"/>
          </a:xfrm>
          <a:prstGeom prst="rect">
            <a:avLst/>
          </a:prstGeom>
        </p:spPr>
        <p:txBody>
          <a:bodyPr lIns="0" tIns="0" rIns="0" bIns="0"/>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dirty="0"/>
          </a:p>
        </p:txBody>
      </p:sp>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Immunotherapie: CAR-T </a:t>
            </a:r>
            <a:r>
              <a:rPr lang="nl-NL" dirty="0" err="1"/>
              <a:t>cells</a:t>
            </a:r>
            <a:endParaRPr dirty="0"/>
          </a:p>
        </p:txBody>
      </p:sp>
      <p:pic>
        <p:nvPicPr>
          <p:cNvPr id="4" name="Afbeelding 3">
            <a:extLst>
              <a:ext uri="{FF2B5EF4-FFF2-40B4-BE49-F238E27FC236}">
                <a16:creationId xmlns:a16="http://schemas.microsoft.com/office/drawing/2014/main" id="{7F3529BD-3E36-4C2D-9D67-2D97796076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4014" y="1463040"/>
            <a:ext cx="5237986" cy="5577249"/>
          </a:xfrm>
          <a:prstGeom prst="rect">
            <a:avLst/>
          </a:prstGeom>
        </p:spPr>
      </p:pic>
    </p:spTree>
    <p:extLst>
      <p:ext uri="{BB962C8B-B14F-4D97-AF65-F5344CB8AC3E}">
        <p14:creationId xmlns:p14="http://schemas.microsoft.com/office/powerpoint/2010/main" val="72847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Vaccinaties</a:t>
            </a:r>
            <a:endParaRPr dirty="0"/>
          </a:p>
        </p:txBody>
      </p:sp>
      <p:pic>
        <p:nvPicPr>
          <p:cNvPr id="5" name="Afbeelding 4">
            <a:extLst>
              <a:ext uri="{FF2B5EF4-FFF2-40B4-BE49-F238E27FC236}">
                <a16:creationId xmlns:a16="http://schemas.microsoft.com/office/drawing/2014/main" id="{5F08A5FA-975D-4BFE-8AE9-23CA5AE2AEBF}"/>
              </a:ext>
            </a:extLst>
          </p:cNvPr>
          <p:cNvPicPr>
            <a:picLocks noChangeAspect="1"/>
          </p:cNvPicPr>
          <p:nvPr/>
        </p:nvPicPr>
        <p:blipFill>
          <a:blip r:embed="rId3"/>
          <a:stretch>
            <a:fillRect/>
          </a:stretch>
        </p:blipFill>
        <p:spPr>
          <a:xfrm>
            <a:off x="1486524" y="1266798"/>
            <a:ext cx="9218951" cy="4657207"/>
          </a:xfrm>
          <a:prstGeom prst="rect">
            <a:avLst/>
          </a:prstGeom>
        </p:spPr>
      </p:pic>
    </p:spTree>
    <p:extLst>
      <p:ext uri="{BB962C8B-B14F-4D97-AF65-F5344CB8AC3E}">
        <p14:creationId xmlns:p14="http://schemas.microsoft.com/office/powerpoint/2010/main" val="2375618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2" name="Afbeelding 1">
            <a:extLst>
              <a:ext uri="{FF2B5EF4-FFF2-40B4-BE49-F238E27FC236}">
                <a16:creationId xmlns:a16="http://schemas.microsoft.com/office/drawing/2014/main" id="{02D0FE9C-8FC7-4A2E-A5E7-401B15F12C1B}"/>
              </a:ext>
            </a:extLst>
          </p:cNvPr>
          <p:cNvPicPr>
            <a:picLocks noChangeAspect="1"/>
          </p:cNvPicPr>
          <p:nvPr/>
        </p:nvPicPr>
        <p:blipFill>
          <a:blip r:embed="rId4"/>
          <a:stretch>
            <a:fillRect/>
          </a:stretch>
        </p:blipFill>
        <p:spPr>
          <a:xfrm>
            <a:off x="2438083" y="1371421"/>
            <a:ext cx="7315834" cy="4115157"/>
          </a:xfrm>
          <a:prstGeom prst="rect">
            <a:avLst/>
          </a:prstGeom>
        </p:spPr>
      </p:pic>
      <p:sp>
        <p:nvSpPr>
          <p:cNvPr id="311" name="Wijzig tekst: klik 2x"/>
          <p:cNvSpPr txBox="1">
            <a:spLocks noGrp="1"/>
          </p:cNvSpPr>
          <p:nvPr>
            <p:ph type="body" idx="4294967295"/>
          </p:nvPr>
        </p:nvSpPr>
        <p:spPr>
          <a:xfrm>
            <a:off x="381000" y="1385628"/>
            <a:ext cx="11430000" cy="4744585"/>
          </a:xfrm>
          <a:prstGeom prst="rect">
            <a:avLst/>
          </a:prstGeom>
        </p:spPr>
        <p:txBody>
          <a:bodyPr lIns="0" tIns="0" rIns="0" bIns="0"/>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dirty="0"/>
          </a:p>
        </p:txBody>
      </p:sp>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Combinatie strategieën</a:t>
            </a:r>
            <a:endParaRPr dirty="0"/>
          </a:p>
        </p:txBody>
      </p:sp>
      <p:sp>
        <p:nvSpPr>
          <p:cNvPr id="4" name="Rechthoek 3">
            <a:extLst>
              <a:ext uri="{FF2B5EF4-FFF2-40B4-BE49-F238E27FC236}">
                <a16:creationId xmlns:a16="http://schemas.microsoft.com/office/drawing/2014/main" id="{BBF2B9E1-C2A7-44E3-9D9E-0D1EA52DC300}"/>
              </a:ext>
            </a:extLst>
          </p:cNvPr>
          <p:cNvSpPr/>
          <p:nvPr/>
        </p:nvSpPr>
        <p:spPr>
          <a:xfrm>
            <a:off x="4075611" y="5807049"/>
            <a:ext cx="3278778" cy="646327"/>
          </a:xfrm>
          <a:prstGeom prst="rect">
            <a:avLst/>
          </a:prstGeom>
          <a:solidFill>
            <a:srgbClr val="C000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lvl="0" algn="ctr">
              <a:defRPr/>
            </a:pPr>
            <a:r>
              <a:rPr lang="nl-NL" dirty="0">
                <a:solidFill>
                  <a:schemeClr val="bg1"/>
                </a:solidFill>
              </a:rPr>
              <a:t>Vooral Fase I trials</a:t>
            </a:r>
            <a:endParaRPr kumimoji="0" lang="nl-NL" sz="1800" b="0" i="0" u="none" strike="noStrike" kern="0" cap="none" spc="0" normalizeH="0" baseline="0" noProof="0" dirty="0">
              <a:ln>
                <a:noFill/>
              </a:ln>
              <a:solidFill>
                <a:schemeClr val="bg1"/>
              </a:solidFill>
              <a:effectLst/>
              <a:uLnTx/>
              <a:uFillTx/>
              <a:latin typeface="Helvetica"/>
              <a:ea typeface="+mj-ea"/>
              <a:cs typeface="Helvetica"/>
              <a:sym typeface="Helvetica"/>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chemeClr val="bg1"/>
                </a:solidFill>
                <a:effectLst/>
                <a:uLnTx/>
                <a:uFillTx/>
                <a:latin typeface="Helvetica"/>
                <a:cs typeface="Helvetica"/>
                <a:sym typeface="Helvetica"/>
              </a:rPr>
              <a:t>	</a:t>
            </a:r>
            <a:endParaRPr kumimoji="0" lang="nl-NL" sz="1800" b="0" i="0" u="none" strike="noStrike" kern="0" cap="none" spc="0" normalizeH="0" baseline="0" noProof="0" dirty="0">
              <a:ln>
                <a:noFill/>
              </a:ln>
              <a:solidFill>
                <a:schemeClr val="bg1"/>
              </a:solidFill>
              <a:effectLst/>
              <a:uLnTx/>
              <a:uFillTx/>
              <a:latin typeface="Helvetica"/>
              <a:ea typeface="+mj-ea"/>
              <a:cs typeface="Helvetica"/>
              <a:sym typeface="Helvetica"/>
            </a:endParaRPr>
          </a:p>
        </p:txBody>
      </p:sp>
    </p:spTree>
    <p:extLst>
      <p:ext uri="{BB962C8B-B14F-4D97-AF65-F5344CB8AC3E}">
        <p14:creationId xmlns:p14="http://schemas.microsoft.com/office/powerpoint/2010/main" val="2622638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311" name="Wijzig tekst: klik 2x"/>
          <p:cNvSpPr txBox="1">
            <a:spLocks noGrp="1"/>
          </p:cNvSpPr>
          <p:nvPr>
            <p:ph type="body" idx="4294967295"/>
          </p:nvPr>
        </p:nvSpPr>
        <p:spPr>
          <a:xfrm>
            <a:off x="381000" y="1385628"/>
            <a:ext cx="11430000" cy="4744585"/>
          </a:xfrm>
          <a:prstGeom prst="rect">
            <a:avLst/>
          </a:prstGeom>
        </p:spPr>
        <p:txBody>
          <a:bodyPr lIns="0" tIns="0" rIns="0" bIns="0"/>
          <a:lstStyle/>
          <a:p>
            <a:pPr marL="290513" indent="-290513">
              <a:lnSpc>
                <a:spcPct val="100000"/>
              </a:lnSpc>
              <a:spcBef>
                <a:spcPts val="1300"/>
              </a:spcBef>
              <a:buClr>
                <a:srgbClr val="006DB2"/>
              </a:buClr>
              <a:buFontTx/>
              <a:buChar char="•"/>
              <a:defRPr sz="2500">
                <a:solidFill>
                  <a:srgbClr val="752120"/>
                </a:solidFill>
                <a:latin typeface="Montserrat ExtraLight"/>
                <a:ea typeface="Montserrat ExtraLight"/>
                <a:cs typeface="Montserrat ExtraLight"/>
                <a:sym typeface="Montserrat ExtraLight"/>
              </a:defRPr>
            </a:pPr>
            <a:r>
              <a:rPr lang="en-US" sz="2800" dirty="0" err="1"/>
              <a:t>Mutatie</a:t>
            </a:r>
            <a:r>
              <a:rPr lang="en-US" sz="2800" dirty="0"/>
              <a:t> van het mismatch repair </a:t>
            </a:r>
            <a:r>
              <a:rPr lang="en-US" sz="2800" dirty="0" err="1"/>
              <a:t>systeem</a:t>
            </a:r>
            <a:r>
              <a:rPr lang="en-US" sz="2800" dirty="0"/>
              <a:t> van het DNA</a:t>
            </a:r>
          </a:p>
          <a:p>
            <a:pPr marL="290513" indent="-290513">
              <a:lnSpc>
                <a:spcPct val="100000"/>
              </a:lnSpc>
              <a:spcBef>
                <a:spcPts val="1300"/>
              </a:spcBef>
              <a:buClr>
                <a:srgbClr val="006DB2"/>
              </a:buClr>
              <a:buFontTx/>
              <a:buChar char="•"/>
              <a:defRPr sz="2500">
                <a:solidFill>
                  <a:srgbClr val="752120"/>
                </a:solidFill>
                <a:latin typeface="Montserrat ExtraLight"/>
                <a:ea typeface="Montserrat ExtraLight"/>
                <a:cs typeface="Montserrat ExtraLight"/>
                <a:sym typeface="Montserrat ExtraLight"/>
              </a:defRPr>
            </a:pPr>
            <a:r>
              <a:rPr lang="nl-NL" dirty="0"/>
              <a:t>Check point remmers: </a:t>
            </a:r>
            <a:r>
              <a:rPr lang="en-US" dirty="0"/>
              <a:t>het eigen </a:t>
            </a:r>
            <a:r>
              <a:rPr lang="en-US" dirty="0" err="1"/>
              <a:t>immuunsysteem</a:t>
            </a:r>
            <a:r>
              <a:rPr lang="en-US" dirty="0"/>
              <a:t> in </a:t>
            </a:r>
            <a:r>
              <a:rPr lang="en-US" dirty="0" err="1"/>
              <a:t>staat</a:t>
            </a:r>
            <a:r>
              <a:rPr lang="en-US" dirty="0"/>
              <a:t> </a:t>
            </a:r>
            <a:r>
              <a:rPr lang="en-US" dirty="0" err="1"/>
              <a:t>stellen</a:t>
            </a:r>
            <a:r>
              <a:rPr lang="en-US" dirty="0"/>
              <a:t> om de </a:t>
            </a:r>
            <a:r>
              <a:rPr lang="en-US" dirty="0" err="1"/>
              <a:t>tumorcellen</a:t>
            </a:r>
            <a:r>
              <a:rPr lang="en-US" dirty="0"/>
              <a:t> op </a:t>
            </a:r>
            <a:r>
              <a:rPr lang="en-US" dirty="0" err="1"/>
              <a:t>te</a:t>
            </a:r>
            <a:r>
              <a:rPr lang="en-US" dirty="0"/>
              <a:t> </a:t>
            </a:r>
            <a:r>
              <a:rPr lang="en-US" dirty="0" err="1"/>
              <a:t>ruimen</a:t>
            </a:r>
            <a:endParaRPr lang="en-US" dirty="0"/>
          </a:p>
          <a:p>
            <a:pPr marL="290513" indent="-290513">
              <a:lnSpc>
                <a:spcPct val="100000"/>
              </a:lnSpc>
              <a:spcBef>
                <a:spcPts val="1300"/>
              </a:spcBef>
              <a:buClr>
                <a:srgbClr val="006DB2"/>
              </a:buClr>
              <a:buFontTx/>
              <a:buChar char="•"/>
              <a:defRPr sz="2500">
                <a:solidFill>
                  <a:srgbClr val="752120"/>
                </a:solidFill>
                <a:latin typeface="Montserrat ExtraLight"/>
                <a:ea typeface="Montserrat ExtraLight"/>
                <a:cs typeface="Montserrat ExtraLight"/>
                <a:sym typeface="Montserrat ExtraLight"/>
              </a:defRPr>
            </a:pPr>
            <a:r>
              <a:rPr lang="en-US" dirty="0"/>
              <a:t>UMCU + </a:t>
            </a:r>
            <a:r>
              <a:rPr lang="en-US" dirty="0" err="1"/>
              <a:t>ErasmusMC</a:t>
            </a:r>
            <a:r>
              <a:rPr lang="en-US" dirty="0"/>
              <a:t> &gt;  14 </a:t>
            </a:r>
            <a:r>
              <a:rPr lang="en-US" dirty="0" err="1"/>
              <a:t>patienten</a:t>
            </a:r>
            <a:r>
              <a:rPr lang="en-US" dirty="0"/>
              <a:t> </a:t>
            </a:r>
          </a:p>
          <a:p>
            <a:pPr marL="785813" lvl="1" indent="-290513">
              <a:lnSpc>
                <a:spcPct val="100000"/>
              </a:lnSpc>
              <a:spcBef>
                <a:spcPts val="1300"/>
              </a:spcBef>
              <a:buClr>
                <a:srgbClr val="006DB2"/>
              </a:buClr>
              <a:buFontTx/>
              <a:buChar char="•"/>
              <a:defRPr sz="2500">
                <a:solidFill>
                  <a:srgbClr val="752120"/>
                </a:solidFill>
                <a:latin typeface="Montserrat ExtraLight"/>
                <a:ea typeface="Montserrat ExtraLight"/>
                <a:cs typeface="Montserrat ExtraLight"/>
                <a:sym typeface="Montserrat ExtraLight"/>
              </a:defRPr>
            </a:pPr>
            <a:r>
              <a:rPr lang="en-US" dirty="0"/>
              <a:t>11x </a:t>
            </a:r>
            <a:r>
              <a:rPr lang="en-US" dirty="0" err="1"/>
              <a:t>glioblastoom</a:t>
            </a:r>
            <a:endParaRPr lang="en-US" dirty="0"/>
          </a:p>
          <a:p>
            <a:pPr marL="785813" lvl="1" indent="-290513">
              <a:lnSpc>
                <a:spcPct val="100000"/>
              </a:lnSpc>
              <a:spcBef>
                <a:spcPts val="1300"/>
              </a:spcBef>
              <a:buClr>
                <a:srgbClr val="006DB2"/>
              </a:buClr>
              <a:buFontTx/>
              <a:buChar char="•"/>
              <a:defRPr sz="2500">
                <a:solidFill>
                  <a:srgbClr val="752120"/>
                </a:solidFill>
                <a:latin typeface="Montserrat ExtraLight"/>
                <a:ea typeface="Montserrat ExtraLight"/>
                <a:cs typeface="Montserrat ExtraLight"/>
                <a:sym typeface="Montserrat ExtraLight"/>
              </a:defRPr>
            </a:pPr>
            <a:r>
              <a:rPr lang="en-US" dirty="0"/>
              <a:t>3x </a:t>
            </a:r>
            <a:r>
              <a:rPr lang="en-US" dirty="0" err="1"/>
              <a:t>astrocytoom</a:t>
            </a:r>
            <a:r>
              <a:rPr lang="en-US" dirty="0"/>
              <a:t> </a:t>
            </a:r>
          </a:p>
          <a:p>
            <a:pPr marL="290513" indent="-290513">
              <a:lnSpc>
                <a:spcPct val="100000"/>
              </a:lnSpc>
              <a:spcBef>
                <a:spcPts val="1300"/>
              </a:spcBef>
              <a:buClr>
                <a:srgbClr val="006DB2"/>
              </a:buClr>
              <a:buFontTx/>
              <a:buChar char="•"/>
              <a:defRPr sz="2500">
                <a:solidFill>
                  <a:srgbClr val="752120"/>
                </a:solidFill>
                <a:latin typeface="Montserrat ExtraLight"/>
                <a:ea typeface="Montserrat ExtraLight"/>
                <a:cs typeface="Montserrat ExtraLight"/>
                <a:sym typeface="Montserrat ExtraLight"/>
              </a:defRPr>
            </a:pPr>
            <a:r>
              <a:rPr lang="en-US" dirty="0" err="1"/>
              <a:t>Mutatie</a:t>
            </a:r>
            <a:r>
              <a:rPr lang="en-US" dirty="0"/>
              <a:t> </a:t>
            </a:r>
            <a:r>
              <a:rPr lang="en-US" dirty="0" err="1"/>
              <a:t>analyse</a:t>
            </a:r>
            <a:r>
              <a:rPr lang="en-US" dirty="0"/>
              <a:t>: Next gen sequencing </a:t>
            </a:r>
          </a:p>
          <a:p>
            <a:pPr marL="290513" indent="-290513">
              <a:lnSpc>
                <a:spcPct val="100000"/>
              </a:lnSpc>
              <a:spcBef>
                <a:spcPts val="1300"/>
              </a:spcBef>
              <a:buClr>
                <a:srgbClr val="006DB2"/>
              </a:buClr>
              <a:buFontTx/>
              <a:buChar char="•"/>
              <a:defRPr sz="2500">
                <a:solidFill>
                  <a:srgbClr val="752120"/>
                </a:solidFill>
                <a:latin typeface="Montserrat ExtraLight"/>
                <a:ea typeface="Montserrat ExtraLight"/>
                <a:cs typeface="Montserrat ExtraLight"/>
                <a:sym typeface="Montserrat ExtraLight"/>
              </a:defRPr>
            </a:pPr>
            <a:r>
              <a:rPr lang="en-US" dirty="0"/>
              <a:t>8/14 </a:t>
            </a:r>
            <a:r>
              <a:rPr lang="en-US" dirty="0" err="1"/>
              <a:t>kregen</a:t>
            </a:r>
            <a:r>
              <a:rPr lang="en-US" dirty="0"/>
              <a:t> </a:t>
            </a:r>
            <a:r>
              <a:rPr lang="en-US" dirty="0" err="1"/>
              <a:t>immuuntherapie</a:t>
            </a:r>
            <a:r>
              <a:rPr lang="en-US" dirty="0"/>
              <a:t> </a:t>
            </a:r>
          </a:p>
          <a:p>
            <a:pPr marL="290513" indent="-290513">
              <a:lnSpc>
                <a:spcPct val="100000"/>
              </a:lnSpc>
              <a:spcBef>
                <a:spcPts val="1300"/>
              </a:spcBef>
              <a:buClr>
                <a:srgbClr val="006DB2"/>
              </a:buClr>
              <a:buFontTx/>
              <a:buChar char="•"/>
              <a:defRPr sz="2500">
                <a:solidFill>
                  <a:srgbClr val="752120"/>
                </a:solidFill>
                <a:latin typeface="Montserrat ExtraLight"/>
                <a:ea typeface="Montserrat ExtraLight"/>
                <a:cs typeface="Montserrat ExtraLight"/>
                <a:sym typeface="Montserrat ExtraLight"/>
              </a:defRPr>
            </a:pPr>
            <a:r>
              <a:rPr lang="en-US" dirty="0" err="1"/>
              <a:t>Geen</a:t>
            </a:r>
            <a:r>
              <a:rPr lang="en-US" dirty="0"/>
              <a:t> </a:t>
            </a:r>
            <a:r>
              <a:rPr lang="en-US" dirty="0" err="1"/>
              <a:t>overlevingswinst</a:t>
            </a:r>
            <a:r>
              <a:rPr lang="en-US" dirty="0"/>
              <a:t> </a:t>
            </a:r>
          </a:p>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dirty="0"/>
          </a:p>
        </p:txBody>
      </p:sp>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Immunotherapie: DMMR</a:t>
            </a:r>
            <a:endParaRPr dirty="0"/>
          </a:p>
        </p:txBody>
      </p:sp>
      <p:pic>
        <p:nvPicPr>
          <p:cNvPr id="3" name="Afbeelding 2">
            <a:extLst>
              <a:ext uri="{FF2B5EF4-FFF2-40B4-BE49-F238E27FC236}">
                <a16:creationId xmlns:a16="http://schemas.microsoft.com/office/drawing/2014/main" id="{33D15BEB-5F55-4F4D-B41C-B6014F98BC83}"/>
              </a:ext>
            </a:extLst>
          </p:cNvPr>
          <p:cNvPicPr>
            <a:picLocks noChangeAspect="1"/>
          </p:cNvPicPr>
          <p:nvPr/>
        </p:nvPicPr>
        <p:blipFill>
          <a:blip r:embed="rId4"/>
          <a:stretch>
            <a:fillRect/>
          </a:stretch>
        </p:blipFill>
        <p:spPr>
          <a:xfrm>
            <a:off x="7521427" y="4598634"/>
            <a:ext cx="4480073" cy="2259366"/>
          </a:xfrm>
          <a:prstGeom prst="rect">
            <a:avLst/>
          </a:prstGeom>
        </p:spPr>
      </p:pic>
    </p:spTree>
    <p:extLst>
      <p:ext uri="{BB962C8B-B14F-4D97-AF65-F5344CB8AC3E}">
        <p14:creationId xmlns:p14="http://schemas.microsoft.com/office/powerpoint/2010/main" val="3599692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311" name="Wijzig tekst: klik 2x"/>
          <p:cNvSpPr txBox="1">
            <a:spLocks noGrp="1"/>
          </p:cNvSpPr>
          <p:nvPr>
            <p:ph type="body" idx="4294967295"/>
          </p:nvPr>
        </p:nvSpPr>
        <p:spPr>
          <a:xfrm>
            <a:off x="381000" y="1385628"/>
            <a:ext cx="11618496" cy="5472372"/>
          </a:xfrm>
          <a:prstGeom prst="rect">
            <a:avLst/>
          </a:prstGeom>
        </p:spPr>
        <p:txBody>
          <a:bodyPr lIns="0" tIns="0" rIns="0" bIns="0">
            <a:normAutofit fontScale="92500" lnSpcReduction="10000"/>
          </a:bodyPr>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dirty="0"/>
              <a:t>(Progressie-vrije) overleving na </a:t>
            </a:r>
            <a:r>
              <a:rPr lang="nl-NL" dirty="0" err="1"/>
              <a:t>lomustine</a:t>
            </a:r>
            <a:r>
              <a:rPr lang="nl-NL" dirty="0"/>
              <a:t> monotherapie in progressief </a:t>
            </a:r>
            <a:r>
              <a:rPr lang="nl-NL" dirty="0" err="1"/>
              <a:t>glioblastoom</a:t>
            </a:r>
            <a:endParaRPr lang="nl-NL" dirty="0"/>
          </a:p>
          <a:p>
            <a:pPr marL="785813" lvl="1"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dirty="0"/>
              <a:t>Invloed van patiënt- en tumorkarakteristieken </a:t>
            </a:r>
          </a:p>
          <a:p>
            <a:pPr marL="785813" lvl="1"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dirty="0"/>
              <a:t>Bijwerkingen &amp; ziekenhuisopnames/ SEH-bezoeken</a:t>
            </a:r>
          </a:p>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dirty="0"/>
              <a:t>Retrospectieve studie: handmatige data-analyse </a:t>
            </a:r>
          </a:p>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dirty="0"/>
              <a:t>Vragenlijst-studie naar gebruik </a:t>
            </a:r>
            <a:r>
              <a:rPr lang="nl-NL" dirty="0" err="1"/>
              <a:t>lomustine</a:t>
            </a:r>
            <a:r>
              <a:rPr lang="nl-NL" dirty="0"/>
              <a:t> monotherapie onder zorgprofessionals in NL </a:t>
            </a:r>
          </a:p>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dirty="0"/>
              <a:t>HMC</a:t>
            </a:r>
          </a:p>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dirty="0"/>
              <a:t>Samenwerking Amsterdam UMC voor vergoten studiepopulatie</a:t>
            </a:r>
          </a:p>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b="1" dirty="0"/>
              <a:t>Binnenkort resultaten! </a:t>
            </a:r>
          </a:p>
          <a:p>
            <a:pPr marL="290513" indent="-290513" algn="r">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sz="1200" dirty="0"/>
              <a:t>Met dank aan: </a:t>
            </a:r>
          </a:p>
          <a:p>
            <a:pPr marL="290513" indent="-290513" algn="r">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sz="1200" dirty="0"/>
              <a:t>Drs. Marije Tel, AIOS neurologie HMC</a:t>
            </a:r>
          </a:p>
          <a:p>
            <a:pPr marL="290513" indent="-290513" algn="r">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sz="1200" dirty="0"/>
              <a:t>Dr. Maaike Vos, neuroloog/neuro-oncoloog HMC</a:t>
            </a:r>
          </a:p>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lang="nl-NL" dirty="0"/>
          </a:p>
        </p:txBody>
      </p:sp>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Chemotherapie: LOMGBM</a:t>
            </a:r>
            <a:endParaRPr dirty="0"/>
          </a:p>
        </p:txBody>
      </p:sp>
    </p:spTree>
    <p:extLst>
      <p:ext uri="{BB962C8B-B14F-4D97-AF65-F5344CB8AC3E}">
        <p14:creationId xmlns:p14="http://schemas.microsoft.com/office/powerpoint/2010/main" val="1765417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311" name="Wijzig tekst: klik 2x"/>
          <p:cNvSpPr txBox="1">
            <a:spLocks noGrp="1"/>
          </p:cNvSpPr>
          <p:nvPr>
            <p:ph type="body" idx="4294967295"/>
          </p:nvPr>
        </p:nvSpPr>
        <p:spPr>
          <a:xfrm>
            <a:off x="381000" y="1385628"/>
            <a:ext cx="11430000" cy="4744585"/>
          </a:xfrm>
          <a:prstGeom prst="rect">
            <a:avLst/>
          </a:prstGeom>
        </p:spPr>
        <p:txBody>
          <a:bodyPr lIns="0" tIns="0" rIns="0" bIns="0"/>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dirty="0"/>
          </a:p>
        </p:txBody>
      </p:sp>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Is minder vaak bestralen ook effectief? </a:t>
            </a:r>
            <a:r>
              <a:rPr lang="nl-NL"/>
              <a:t>GOLD-trial</a:t>
            </a:r>
            <a:endParaRPr dirty="0"/>
          </a:p>
        </p:txBody>
      </p:sp>
      <p:pic>
        <p:nvPicPr>
          <p:cNvPr id="3" name="Afbeelding 2">
            <a:extLst>
              <a:ext uri="{FF2B5EF4-FFF2-40B4-BE49-F238E27FC236}">
                <a16:creationId xmlns:a16="http://schemas.microsoft.com/office/drawing/2014/main" id="{96E9DBFE-6080-4C95-965E-8832057EF8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30" y="1350731"/>
            <a:ext cx="7487035" cy="2971953"/>
          </a:xfrm>
          <a:prstGeom prst="rect">
            <a:avLst/>
          </a:prstGeom>
        </p:spPr>
      </p:pic>
      <p:pic>
        <p:nvPicPr>
          <p:cNvPr id="5" name="Afbeelding 4">
            <a:extLst>
              <a:ext uri="{FF2B5EF4-FFF2-40B4-BE49-F238E27FC236}">
                <a16:creationId xmlns:a16="http://schemas.microsoft.com/office/drawing/2014/main" id="{09803A7F-5E69-45E9-9E37-74F63CFECB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2185" y="1350731"/>
            <a:ext cx="5338396" cy="5450000"/>
          </a:xfrm>
          <a:prstGeom prst="rect">
            <a:avLst/>
          </a:prstGeom>
        </p:spPr>
      </p:pic>
      <p:pic>
        <p:nvPicPr>
          <p:cNvPr id="7" name="Afbeelding 6">
            <a:extLst>
              <a:ext uri="{FF2B5EF4-FFF2-40B4-BE49-F238E27FC236}">
                <a16:creationId xmlns:a16="http://schemas.microsoft.com/office/drawing/2014/main" id="{6400CF31-6B67-45C6-8B2E-DC6BC8099898}"/>
              </a:ext>
            </a:extLst>
          </p:cNvPr>
          <p:cNvPicPr>
            <a:picLocks noChangeAspect="1"/>
          </p:cNvPicPr>
          <p:nvPr/>
        </p:nvPicPr>
        <p:blipFill rotWithShape="1">
          <a:blip r:embed="rId5">
            <a:extLst>
              <a:ext uri="{28A0092B-C50C-407E-A947-70E740481C1C}">
                <a14:useLocalDpi xmlns:a14="http://schemas.microsoft.com/office/drawing/2010/main" val="0"/>
              </a:ext>
            </a:extLst>
          </a:blip>
          <a:srcRect l="4228" t="26181" r="4228"/>
          <a:stretch/>
        </p:blipFill>
        <p:spPr>
          <a:xfrm>
            <a:off x="204730" y="5050471"/>
            <a:ext cx="6853938" cy="843801"/>
          </a:xfrm>
          <a:prstGeom prst="rect">
            <a:avLst/>
          </a:prstGeom>
        </p:spPr>
      </p:pic>
    </p:spTree>
    <p:extLst>
      <p:ext uri="{BB962C8B-B14F-4D97-AF65-F5344CB8AC3E}">
        <p14:creationId xmlns:p14="http://schemas.microsoft.com/office/powerpoint/2010/main" val="2566573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311" name="Wijzig tekst: klik 2x"/>
          <p:cNvSpPr txBox="1">
            <a:spLocks noGrp="1"/>
          </p:cNvSpPr>
          <p:nvPr>
            <p:ph type="body" idx="4294967295"/>
          </p:nvPr>
        </p:nvSpPr>
        <p:spPr>
          <a:xfrm>
            <a:off x="381000" y="1385628"/>
            <a:ext cx="11430000" cy="4744585"/>
          </a:xfrm>
          <a:prstGeom prst="rect">
            <a:avLst/>
          </a:prstGeom>
        </p:spPr>
        <p:txBody>
          <a:bodyPr lIns="0" tIns="0" rIns="0" bIns="0"/>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dirty="0"/>
          </a:p>
        </p:txBody>
      </p:sp>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Neurochirurgie</a:t>
            </a:r>
            <a:endParaRPr dirty="0"/>
          </a:p>
        </p:txBody>
      </p:sp>
      <p:pic>
        <p:nvPicPr>
          <p:cNvPr id="3" name="Afbeelding 2">
            <a:extLst>
              <a:ext uri="{FF2B5EF4-FFF2-40B4-BE49-F238E27FC236}">
                <a16:creationId xmlns:a16="http://schemas.microsoft.com/office/drawing/2014/main" id="{2F0EB343-8674-44AA-99AE-E333F61729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2292" y="1778597"/>
            <a:ext cx="6572921" cy="4408913"/>
          </a:xfrm>
          <a:prstGeom prst="rect">
            <a:avLst/>
          </a:prstGeom>
        </p:spPr>
      </p:pic>
    </p:spTree>
    <p:extLst>
      <p:ext uri="{BB962C8B-B14F-4D97-AF65-F5344CB8AC3E}">
        <p14:creationId xmlns:p14="http://schemas.microsoft.com/office/powerpoint/2010/main" val="1981634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311" name="Wijzig tekst: klik 2x"/>
          <p:cNvSpPr txBox="1">
            <a:spLocks noGrp="1"/>
          </p:cNvSpPr>
          <p:nvPr>
            <p:ph type="body" idx="4294967295"/>
          </p:nvPr>
        </p:nvSpPr>
        <p:spPr>
          <a:xfrm>
            <a:off x="381000" y="1385628"/>
            <a:ext cx="11430000" cy="4744585"/>
          </a:xfrm>
          <a:prstGeom prst="rect">
            <a:avLst/>
          </a:prstGeom>
        </p:spPr>
        <p:txBody>
          <a:bodyPr lIns="0" tIns="0" rIns="0" bIns="0"/>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a:p>
        </p:txBody>
      </p:sp>
      <p:sp>
        <p:nvSpPr>
          <p:cNvPr id="312" name="Wijzig tekst: klik 2x"/>
          <p:cNvSpPr txBox="1">
            <a:spLocks noGrp="1"/>
          </p:cNvSpPr>
          <p:nvPr>
            <p:ph type="title" idx="4294967295"/>
          </p:nvPr>
        </p:nvSpPr>
        <p:spPr>
          <a:xfrm>
            <a:off x="381000" y="-236668"/>
            <a:ext cx="10668000" cy="1368556"/>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Is meer tumor weghalen beter?</a:t>
            </a:r>
            <a:endParaRPr dirty="0"/>
          </a:p>
        </p:txBody>
      </p:sp>
      <p:pic>
        <p:nvPicPr>
          <p:cNvPr id="3" name="Afbeelding 2">
            <a:extLst>
              <a:ext uri="{FF2B5EF4-FFF2-40B4-BE49-F238E27FC236}">
                <a16:creationId xmlns:a16="http://schemas.microsoft.com/office/drawing/2014/main" id="{92D5660B-87B6-400B-8B32-8AA322252A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7226" y="771073"/>
            <a:ext cx="5235547" cy="6101395"/>
          </a:xfrm>
          <a:prstGeom prst="rect">
            <a:avLst/>
          </a:prstGeom>
        </p:spPr>
      </p:pic>
    </p:spTree>
    <p:extLst>
      <p:ext uri="{BB962C8B-B14F-4D97-AF65-F5344CB8AC3E}">
        <p14:creationId xmlns:p14="http://schemas.microsoft.com/office/powerpoint/2010/main" val="532672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311" name="Wijzig tekst: klik 2x"/>
          <p:cNvSpPr txBox="1">
            <a:spLocks noGrp="1"/>
          </p:cNvSpPr>
          <p:nvPr>
            <p:ph type="body" idx="4294967295"/>
          </p:nvPr>
        </p:nvSpPr>
        <p:spPr>
          <a:xfrm>
            <a:off x="381000" y="1385628"/>
            <a:ext cx="11430000" cy="4744585"/>
          </a:xfrm>
          <a:prstGeom prst="rect">
            <a:avLst/>
          </a:prstGeom>
        </p:spPr>
        <p:txBody>
          <a:bodyPr lIns="0" tIns="0" rIns="0" bIns="0"/>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a:p>
        </p:txBody>
      </p:sp>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Neurochirurgie: mate van resectie</a:t>
            </a:r>
            <a:endParaRPr dirty="0"/>
          </a:p>
        </p:txBody>
      </p:sp>
      <p:pic>
        <p:nvPicPr>
          <p:cNvPr id="3" name="Afbeelding 2">
            <a:extLst>
              <a:ext uri="{FF2B5EF4-FFF2-40B4-BE49-F238E27FC236}">
                <a16:creationId xmlns:a16="http://schemas.microsoft.com/office/drawing/2014/main" id="{24BBC97F-7DA7-410E-84E2-0A5F7F63C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306" y="1944420"/>
            <a:ext cx="7554128" cy="3989145"/>
          </a:xfrm>
          <a:prstGeom prst="rect">
            <a:avLst/>
          </a:prstGeom>
        </p:spPr>
      </p:pic>
    </p:spTree>
    <p:extLst>
      <p:ext uri="{BB962C8B-B14F-4D97-AF65-F5344CB8AC3E}">
        <p14:creationId xmlns:p14="http://schemas.microsoft.com/office/powerpoint/2010/main" val="1238600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311" name="Wijzig tekst: klik 2x"/>
          <p:cNvSpPr txBox="1">
            <a:spLocks noGrp="1"/>
          </p:cNvSpPr>
          <p:nvPr>
            <p:ph type="body" idx="4294967295"/>
          </p:nvPr>
        </p:nvSpPr>
        <p:spPr>
          <a:xfrm>
            <a:off x="381000" y="1385628"/>
            <a:ext cx="11430000" cy="4744585"/>
          </a:xfrm>
          <a:prstGeom prst="rect">
            <a:avLst/>
          </a:prstGeom>
        </p:spPr>
        <p:txBody>
          <a:bodyPr lIns="0" tIns="0" rIns="0" bIns="0"/>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dirty="0"/>
          </a:p>
        </p:txBody>
      </p:sp>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Is meer tumor weghalen beter? IDH mutant</a:t>
            </a:r>
            <a:endParaRPr dirty="0"/>
          </a:p>
        </p:txBody>
      </p:sp>
      <p:pic>
        <p:nvPicPr>
          <p:cNvPr id="3" name="Afbeelding 2">
            <a:extLst>
              <a:ext uri="{FF2B5EF4-FFF2-40B4-BE49-F238E27FC236}">
                <a16:creationId xmlns:a16="http://schemas.microsoft.com/office/drawing/2014/main" id="{369F4B8F-10B5-4CF4-83C0-3D9686A34C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420" b="8458"/>
          <a:stretch/>
        </p:blipFill>
        <p:spPr>
          <a:xfrm>
            <a:off x="2755333" y="3635566"/>
            <a:ext cx="6132725" cy="2494647"/>
          </a:xfrm>
          <a:prstGeom prst="rect">
            <a:avLst/>
          </a:prstGeom>
        </p:spPr>
      </p:pic>
      <p:pic>
        <p:nvPicPr>
          <p:cNvPr id="5" name="Afbeelding 4">
            <a:extLst>
              <a:ext uri="{FF2B5EF4-FFF2-40B4-BE49-F238E27FC236}">
                <a16:creationId xmlns:a16="http://schemas.microsoft.com/office/drawing/2014/main" id="{055F123F-1949-405B-9FB5-8C800CD2D4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1961"/>
          <a:stretch/>
        </p:blipFill>
        <p:spPr>
          <a:xfrm>
            <a:off x="2782146" y="1773717"/>
            <a:ext cx="6105912" cy="1339578"/>
          </a:xfrm>
          <a:prstGeom prst="rect">
            <a:avLst/>
          </a:prstGeom>
        </p:spPr>
      </p:pic>
      <p:sp>
        <p:nvSpPr>
          <p:cNvPr id="6" name="Tekstvak 5">
            <a:extLst>
              <a:ext uri="{FF2B5EF4-FFF2-40B4-BE49-F238E27FC236}">
                <a16:creationId xmlns:a16="http://schemas.microsoft.com/office/drawing/2014/main" id="{6AABE842-C322-4C55-8C5A-83D4716F55EB}"/>
              </a:ext>
            </a:extLst>
          </p:cNvPr>
          <p:cNvSpPr txBox="1"/>
          <p:nvPr/>
        </p:nvSpPr>
        <p:spPr>
          <a:xfrm>
            <a:off x="6676222" y="6224531"/>
            <a:ext cx="5134778"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l"/>
            <a:r>
              <a:rPr lang="en-US" sz="800" b="0" i="0" dirty="0">
                <a:solidFill>
                  <a:srgbClr val="494949"/>
                </a:solidFill>
                <a:effectLst/>
                <a:latin typeface="inherit"/>
              </a:rPr>
              <a:t>A prognostic classification system for extent of resection in </a:t>
            </a:r>
            <a:r>
              <a:rPr lang="en-US" sz="800" b="0" i="1" dirty="0">
                <a:solidFill>
                  <a:srgbClr val="494949"/>
                </a:solidFill>
                <a:effectLst/>
                <a:latin typeface="inherit"/>
              </a:rPr>
              <a:t>IDH </a:t>
            </a:r>
            <a:r>
              <a:rPr lang="en-US" sz="800" b="0" i="0" dirty="0">
                <a:solidFill>
                  <a:srgbClr val="494949"/>
                </a:solidFill>
                <a:effectLst/>
                <a:latin typeface="inherit"/>
              </a:rPr>
              <a:t>-mutant grade 2 glioma: an international, </a:t>
            </a:r>
            <a:r>
              <a:rPr lang="en-US" sz="800" b="0" i="0" dirty="0" err="1">
                <a:solidFill>
                  <a:srgbClr val="494949"/>
                </a:solidFill>
                <a:effectLst/>
                <a:latin typeface="inherit"/>
              </a:rPr>
              <a:t>multicentre</a:t>
            </a:r>
            <a:r>
              <a:rPr lang="en-US" sz="800" b="0" i="0" dirty="0">
                <a:solidFill>
                  <a:srgbClr val="494949"/>
                </a:solidFill>
                <a:effectLst/>
                <a:latin typeface="inherit"/>
              </a:rPr>
              <a:t>, retrospective cohort study with external validation by the RANO resect group. P </a:t>
            </a:r>
            <a:r>
              <a:rPr lang="en-US" sz="800" b="0" i="0" dirty="0" err="1">
                <a:solidFill>
                  <a:srgbClr val="494949"/>
                </a:solidFill>
                <a:effectLst/>
                <a:latin typeface="inherit"/>
              </a:rPr>
              <a:t>Karschnia</a:t>
            </a:r>
            <a:r>
              <a:rPr lang="en-US" sz="800" b="0" i="0" dirty="0">
                <a:solidFill>
                  <a:srgbClr val="494949"/>
                </a:solidFill>
                <a:effectLst/>
                <a:latin typeface="inherit"/>
              </a:rPr>
              <a:t> et al;</a:t>
            </a:r>
          </a:p>
          <a:p>
            <a:pPr algn="l"/>
            <a:r>
              <a:rPr lang="en-US" sz="800" b="0" i="0" dirty="0">
                <a:solidFill>
                  <a:srgbClr val="494949"/>
                </a:solidFill>
                <a:effectLst/>
                <a:latin typeface="NexusSerifWebPro"/>
              </a:rPr>
              <a:t>Lancet Oncology, The, December 01, 2025, Volume 26, Issue 12, Pages 1638-1650</a:t>
            </a:r>
            <a:endParaRPr lang="en-US" sz="800" b="0" i="0" dirty="0">
              <a:solidFill>
                <a:srgbClr val="494949"/>
              </a:solidFill>
              <a:effectLst/>
              <a:latin typeface="Gulliver"/>
            </a:endParaRPr>
          </a:p>
        </p:txBody>
      </p:sp>
    </p:spTree>
    <p:extLst>
      <p:ext uri="{BB962C8B-B14F-4D97-AF65-F5344CB8AC3E}">
        <p14:creationId xmlns:p14="http://schemas.microsoft.com/office/powerpoint/2010/main" val="2149037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2025_template publieksdag_02.jpg" descr="2025_template publieksdag_02.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99" name="Wijzig tekst: klik 2x"/>
          <p:cNvSpPr txBox="1">
            <a:spLocks noGrp="1"/>
          </p:cNvSpPr>
          <p:nvPr>
            <p:ph type="body" idx="4294967295"/>
          </p:nvPr>
        </p:nvSpPr>
        <p:spPr>
          <a:xfrm>
            <a:off x="381000" y="1385628"/>
            <a:ext cx="11430000" cy="4744585"/>
          </a:xfrm>
          <a:prstGeom prst="rect">
            <a:avLst/>
          </a:prstGeom>
        </p:spPr>
        <p:txBody>
          <a:bodyPr lIns="0" tIns="0" rIns="0" bIns="0"/>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dirty="0"/>
          </a:p>
        </p:txBody>
      </p:sp>
      <p:sp>
        <p:nvSpPr>
          <p:cNvPr id="300"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Is het  wondermiddel gevonden?</a:t>
            </a:r>
            <a:endParaRPr dirty="0"/>
          </a:p>
        </p:txBody>
      </p:sp>
      <p:pic>
        <p:nvPicPr>
          <p:cNvPr id="1026" name="Picture 2" descr="Cartoon druïde scherper">
            <a:extLst>
              <a:ext uri="{FF2B5EF4-FFF2-40B4-BE49-F238E27FC236}">
                <a16:creationId xmlns:a16="http://schemas.microsoft.com/office/drawing/2014/main" id="{C3D4FDC9-8C1B-4E72-9485-02C8E301F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6582" y="1385628"/>
            <a:ext cx="7576836" cy="5051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107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311" name="Wijzig tekst: klik 2x"/>
          <p:cNvSpPr txBox="1">
            <a:spLocks noGrp="1"/>
          </p:cNvSpPr>
          <p:nvPr>
            <p:ph type="body" idx="4294967295"/>
          </p:nvPr>
        </p:nvSpPr>
        <p:spPr>
          <a:xfrm>
            <a:off x="381000" y="1385628"/>
            <a:ext cx="11430000" cy="4744585"/>
          </a:xfrm>
          <a:prstGeom prst="rect">
            <a:avLst/>
          </a:prstGeom>
        </p:spPr>
        <p:txBody>
          <a:bodyPr lIns="0" tIns="0" rIns="0" bIns="0"/>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dirty="0"/>
              <a:t>Wegnemen van </a:t>
            </a:r>
            <a:r>
              <a:rPr lang="nl-NL" dirty="0" err="1"/>
              <a:t>aankleuring</a:t>
            </a:r>
            <a:r>
              <a:rPr lang="nl-NL" dirty="0"/>
              <a:t>: gunstig in alle leeftijdsgroepen</a:t>
            </a:r>
          </a:p>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dirty="0"/>
              <a:t>Meer wegnemen dan </a:t>
            </a:r>
            <a:r>
              <a:rPr lang="nl-NL" dirty="0" err="1"/>
              <a:t>contrastaankleuring</a:t>
            </a:r>
            <a:r>
              <a:rPr lang="nl-NL" dirty="0"/>
              <a:t>: niet zinvol bij </a:t>
            </a:r>
            <a:r>
              <a:rPr lang="nl-NL" dirty="0" err="1"/>
              <a:t>patienten</a:t>
            </a:r>
            <a:r>
              <a:rPr lang="nl-NL" dirty="0"/>
              <a:t> &gt; 65j</a:t>
            </a:r>
          </a:p>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dirty="0"/>
              <a:t>Operatie moet aangepast worden per </a:t>
            </a:r>
            <a:r>
              <a:rPr lang="nl-NL" dirty="0" err="1"/>
              <a:t>patient</a:t>
            </a:r>
            <a:endParaRPr lang="nl-NL" dirty="0"/>
          </a:p>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lang="nl-NL" dirty="0"/>
          </a:p>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dirty="0"/>
          </a:p>
        </p:txBody>
      </p:sp>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Welke operatie bij een </a:t>
            </a:r>
            <a:r>
              <a:rPr lang="nl-NL" dirty="0" err="1"/>
              <a:t>glioblastoom</a:t>
            </a:r>
            <a:r>
              <a:rPr lang="nl-NL" dirty="0"/>
              <a:t>?</a:t>
            </a:r>
            <a:endParaRPr dirty="0"/>
          </a:p>
        </p:txBody>
      </p:sp>
      <p:pic>
        <p:nvPicPr>
          <p:cNvPr id="3" name="Afbeelding 2">
            <a:extLst>
              <a:ext uri="{FF2B5EF4-FFF2-40B4-BE49-F238E27FC236}">
                <a16:creationId xmlns:a16="http://schemas.microsoft.com/office/drawing/2014/main" id="{3B3B545E-2EBE-43E4-890F-52F8878BEA4D}"/>
              </a:ext>
            </a:extLst>
          </p:cNvPr>
          <p:cNvPicPr>
            <a:picLocks noChangeAspect="1"/>
          </p:cNvPicPr>
          <p:nvPr/>
        </p:nvPicPr>
        <p:blipFill rotWithShape="1">
          <a:blip r:embed="rId4">
            <a:extLst>
              <a:ext uri="{28A0092B-C50C-407E-A947-70E740481C1C}">
                <a14:useLocalDpi xmlns:a14="http://schemas.microsoft.com/office/drawing/2010/main" val="0"/>
              </a:ext>
            </a:extLst>
          </a:blip>
          <a:srcRect l="-1123" t="33413" r="1123" b="30721"/>
          <a:stretch/>
        </p:blipFill>
        <p:spPr>
          <a:xfrm>
            <a:off x="2771596" y="3429000"/>
            <a:ext cx="5478018" cy="2915323"/>
          </a:xfrm>
          <a:prstGeom prst="rect">
            <a:avLst/>
          </a:prstGeom>
        </p:spPr>
      </p:pic>
      <p:sp>
        <p:nvSpPr>
          <p:cNvPr id="4" name="Tekstvak 3">
            <a:extLst>
              <a:ext uri="{FF2B5EF4-FFF2-40B4-BE49-F238E27FC236}">
                <a16:creationId xmlns:a16="http://schemas.microsoft.com/office/drawing/2014/main" id="{9832E76B-181F-4523-BDD4-2C1B5C6AE418}"/>
              </a:ext>
            </a:extLst>
          </p:cNvPr>
          <p:cNvSpPr txBox="1"/>
          <p:nvPr/>
        </p:nvSpPr>
        <p:spPr>
          <a:xfrm>
            <a:off x="7594899" y="6383953"/>
            <a:ext cx="4597101"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800" i="0" dirty="0">
                <a:solidFill>
                  <a:srgbClr val="2A2A2A"/>
                </a:solidFill>
                <a:effectLst/>
                <a:latin typeface="Merriweather" panose="020B0604020202020204" pitchFamily="2" charset="0"/>
              </a:rPr>
              <a:t>Associations of supramaximal resection with outcome in glioblastoma across age </a:t>
            </a:r>
            <a:r>
              <a:rPr lang="en-US" sz="800" i="0" dirty="0">
                <a:solidFill>
                  <a:srgbClr val="2A2A2A"/>
                </a:solidFill>
                <a:effectLst/>
                <a:latin typeface="Montserrat ExtraLight" panose="00000300000000000000" pitchFamily="2" charset="0"/>
              </a:rPr>
              <a:t>groups</a:t>
            </a:r>
            <a:r>
              <a:rPr lang="en-US" sz="800" i="0" dirty="0">
                <a:solidFill>
                  <a:srgbClr val="2A2A2A"/>
                </a:solidFill>
                <a:effectLst/>
                <a:latin typeface="Merriweather" panose="020B0604020202020204" pitchFamily="2" charset="0"/>
              </a:rPr>
              <a:t>: A report of the RANO </a:t>
            </a:r>
            <a:r>
              <a:rPr lang="en-US" sz="800" i="1" dirty="0">
                <a:solidFill>
                  <a:srgbClr val="2A2A2A"/>
                </a:solidFill>
                <a:effectLst/>
                <a:latin typeface="Merriweather" panose="020B0604020202020204" pitchFamily="2" charset="0"/>
              </a:rPr>
              <a:t>resect</a:t>
            </a:r>
            <a:r>
              <a:rPr lang="en-US" sz="800" i="0" dirty="0">
                <a:solidFill>
                  <a:srgbClr val="2A2A2A"/>
                </a:solidFill>
                <a:effectLst/>
                <a:latin typeface="Merriweather" panose="020B0604020202020204" pitchFamily="2" charset="0"/>
              </a:rPr>
              <a:t> group. </a:t>
            </a:r>
            <a:r>
              <a:rPr lang="en-US" sz="800" i="0" dirty="0" err="1">
                <a:solidFill>
                  <a:srgbClr val="2A2A2A"/>
                </a:solidFill>
                <a:effectLst/>
                <a:latin typeface="Merriweather" panose="020B0604020202020204" pitchFamily="2" charset="0"/>
              </a:rPr>
              <a:t>Teske</a:t>
            </a:r>
            <a:r>
              <a:rPr lang="en-US" sz="800" i="0" dirty="0">
                <a:solidFill>
                  <a:srgbClr val="2A2A2A"/>
                </a:solidFill>
                <a:effectLst/>
                <a:latin typeface="Merriweather" panose="020B0604020202020204" pitchFamily="2" charset="0"/>
              </a:rPr>
              <a:t> N, </a:t>
            </a:r>
            <a:r>
              <a:rPr lang="en-US" sz="800" i="0" dirty="0" err="1">
                <a:solidFill>
                  <a:srgbClr val="2A2A2A"/>
                </a:solidFill>
                <a:effectLst/>
                <a:latin typeface="Merriweather" panose="020B0604020202020204" pitchFamily="2" charset="0"/>
              </a:rPr>
              <a:t>Dono</a:t>
            </a:r>
            <a:r>
              <a:rPr lang="en-US" sz="800" i="0" dirty="0">
                <a:solidFill>
                  <a:srgbClr val="2A2A2A"/>
                </a:solidFill>
                <a:effectLst/>
                <a:latin typeface="Merriweather" panose="020B0604020202020204" pitchFamily="2" charset="0"/>
              </a:rPr>
              <a:t> A</a:t>
            </a:r>
          </a:p>
          <a:p>
            <a:pPr marL="0" marR="0" indent="0" algn="l" defTabSz="914400" rtl="0" fontAlgn="auto" latinLnBrk="0" hangingPunct="0">
              <a:lnSpc>
                <a:spcPct val="100000"/>
              </a:lnSpc>
              <a:spcBef>
                <a:spcPts val="0"/>
              </a:spcBef>
              <a:spcAft>
                <a:spcPts val="0"/>
              </a:spcAft>
              <a:buClrTx/>
              <a:buSzTx/>
              <a:buFontTx/>
              <a:buNone/>
              <a:tabLst/>
            </a:pPr>
            <a:r>
              <a:rPr kumimoji="0" lang="en-US" sz="800" u="none" strike="noStrike" cap="none" spc="0" normalizeH="0" baseline="0" dirty="0">
                <a:ln>
                  <a:noFill/>
                </a:ln>
                <a:solidFill>
                  <a:srgbClr val="2A2A2A"/>
                </a:solidFill>
                <a:uFillTx/>
                <a:latin typeface="Merriweather" panose="020B0604020202020204" pitchFamily="2" charset="0"/>
                <a:ea typeface="+mj-ea"/>
                <a:cs typeface="+mj-cs"/>
                <a:sym typeface="Helvetica"/>
              </a:rPr>
              <a:t>Neuro-</a:t>
            </a:r>
            <a:r>
              <a:rPr lang="en-US" sz="800" dirty="0">
                <a:solidFill>
                  <a:srgbClr val="2A2A2A"/>
                </a:solidFill>
                <a:latin typeface="Merriweather" panose="020B0604020202020204" pitchFamily="2" charset="0"/>
              </a:rPr>
              <a:t>Oncology oct 2025</a:t>
            </a:r>
            <a:endParaRPr kumimoji="0" lang="nl-NL" sz="800" i="0" u="none" strike="noStrike" cap="none" spc="0" normalizeH="0" baseline="0" dirty="0">
              <a:ln>
                <a:noFill/>
              </a:ln>
              <a:solidFill>
                <a:srgbClr val="000000"/>
              </a:solidFill>
              <a:effectLst/>
              <a:uFillTx/>
              <a:latin typeface="+mj-lt"/>
              <a:ea typeface="+mj-ea"/>
              <a:cs typeface="+mj-cs"/>
              <a:sym typeface="Helvetica"/>
            </a:endParaRPr>
          </a:p>
        </p:txBody>
      </p:sp>
    </p:spTree>
    <p:extLst>
      <p:ext uri="{BB962C8B-B14F-4D97-AF65-F5344CB8AC3E}">
        <p14:creationId xmlns:p14="http://schemas.microsoft.com/office/powerpoint/2010/main" val="4173193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311" name="Wijzig tekst: klik 2x"/>
          <p:cNvSpPr txBox="1">
            <a:spLocks noGrp="1"/>
          </p:cNvSpPr>
          <p:nvPr>
            <p:ph type="body" idx="4294967295"/>
          </p:nvPr>
        </p:nvSpPr>
        <p:spPr>
          <a:xfrm>
            <a:off x="381000" y="1385628"/>
            <a:ext cx="11430000" cy="4744585"/>
          </a:xfrm>
          <a:prstGeom prst="rect">
            <a:avLst/>
          </a:prstGeom>
        </p:spPr>
        <p:txBody>
          <a:bodyPr lIns="0" tIns="0" rIns="0" bIns="0">
            <a:normAutofit/>
          </a:bodyPr>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lang="nl-NL" b="1" dirty="0"/>
          </a:p>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lang="nl-NL" b="1" dirty="0"/>
          </a:p>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lang="nl-NL" b="1" dirty="0"/>
          </a:p>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lang="nl-NL" b="1" dirty="0"/>
          </a:p>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lang="nl-NL" b="1" dirty="0"/>
          </a:p>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lang="nl-NL" b="1" dirty="0"/>
          </a:p>
          <a:p>
            <a:pPr marL="0" indent="0">
              <a:lnSpc>
                <a:spcPct val="100000"/>
              </a:lnSpc>
              <a:spcBef>
                <a:spcPts val="1300"/>
              </a:spcBef>
              <a:buClr>
                <a:srgbClr val="006DB2"/>
              </a:buClr>
              <a:buNone/>
              <a:defRPr sz="2500">
                <a:solidFill>
                  <a:srgbClr val="752120"/>
                </a:solidFill>
                <a:latin typeface="Montserrat ExtraLight"/>
                <a:ea typeface="Montserrat ExtraLight"/>
                <a:cs typeface="Montserrat ExtraLight"/>
                <a:sym typeface="Montserrat ExtraLight"/>
              </a:defRPr>
            </a:pPr>
            <a:r>
              <a:rPr lang="nl-NL" b="1" dirty="0"/>
              <a:t>SONOBIRD trial: </a:t>
            </a:r>
          </a:p>
          <a:p>
            <a:pPr marL="0" indent="0">
              <a:lnSpc>
                <a:spcPct val="100000"/>
              </a:lnSpc>
              <a:spcBef>
                <a:spcPts val="1300"/>
              </a:spcBef>
              <a:buClr>
                <a:srgbClr val="006DB2"/>
              </a:buClr>
              <a:buNone/>
              <a:defRPr sz="2500">
                <a:solidFill>
                  <a:srgbClr val="752120"/>
                </a:solidFill>
                <a:latin typeface="Montserrat ExtraLight"/>
                <a:ea typeface="Montserrat ExtraLight"/>
                <a:cs typeface="Montserrat ExtraLight"/>
                <a:sym typeface="Montserrat ExtraLight"/>
              </a:defRPr>
            </a:pPr>
            <a:r>
              <a:rPr lang="nl-NL" b="1" dirty="0"/>
              <a:t>Studie tijdelijk gesloten in verband met veiligheidsissues</a:t>
            </a:r>
            <a:endParaRPr b="1" dirty="0"/>
          </a:p>
        </p:txBody>
      </p:sp>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err="1"/>
              <a:t>Focused</a:t>
            </a:r>
            <a:r>
              <a:rPr lang="nl-NL" dirty="0"/>
              <a:t> Ultrasound (FUS)</a:t>
            </a:r>
            <a:endParaRPr dirty="0"/>
          </a:p>
        </p:txBody>
      </p:sp>
      <p:pic>
        <p:nvPicPr>
          <p:cNvPr id="3" name="Afbeelding 2">
            <a:extLst>
              <a:ext uri="{FF2B5EF4-FFF2-40B4-BE49-F238E27FC236}">
                <a16:creationId xmlns:a16="http://schemas.microsoft.com/office/drawing/2014/main" id="{63B294C8-B1EB-4E6A-A741-5415B14A9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477" y="1560820"/>
            <a:ext cx="3566723" cy="2197100"/>
          </a:xfrm>
          <a:prstGeom prst="rect">
            <a:avLst/>
          </a:prstGeom>
        </p:spPr>
      </p:pic>
      <p:pic>
        <p:nvPicPr>
          <p:cNvPr id="5" name="Afbeelding 4">
            <a:extLst>
              <a:ext uri="{FF2B5EF4-FFF2-40B4-BE49-F238E27FC236}">
                <a16:creationId xmlns:a16="http://schemas.microsoft.com/office/drawing/2014/main" id="{283507EB-CCD0-4482-B7F1-341ECFAEA8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2677" y="1569080"/>
            <a:ext cx="3221577" cy="2188840"/>
          </a:xfrm>
          <a:prstGeom prst="rect">
            <a:avLst/>
          </a:prstGeom>
        </p:spPr>
      </p:pic>
      <p:pic>
        <p:nvPicPr>
          <p:cNvPr id="7" name="Afbeelding 6">
            <a:extLst>
              <a:ext uri="{FF2B5EF4-FFF2-40B4-BE49-F238E27FC236}">
                <a16:creationId xmlns:a16="http://schemas.microsoft.com/office/drawing/2014/main" id="{CC46E331-1ADE-4492-8A27-0AE067ADCE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7188" y="1569080"/>
            <a:ext cx="2650213" cy="2188840"/>
          </a:xfrm>
          <a:prstGeom prst="rect">
            <a:avLst/>
          </a:prstGeom>
        </p:spPr>
      </p:pic>
    </p:spTree>
    <p:extLst>
      <p:ext uri="{BB962C8B-B14F-4D97-AF65-F5344CB8AC3E}">
        <p14:creationId xmlns:p14="http://schemas.microsoft.com/office/powerpoint/2010/main" val="1678143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311" name="Wijzig tekst: klik 2x"/>
          <p:cNvSpPr txBox="1">
            <a:spLocks noGrp="1"/>
          </p:cNvSpPr>
          <p:nvPr>
            <p:ph type="body" idx="4294967295"/>
          </p:nvPr>
        </p:nvSpPr>
        <p:spPr>
          <a:xfrm>
            <a:off x="381000" y="1385628"/>
            <a:ext cx="11430000" cy="4744585"/>
          </a:xfrm>
          <a:prstGeom prst="rect">
            <a:avLst/>
          </a:prstGeom>
        </p:spPr>
        <p:txBody>
          <a:bodyPr lIns="0" tIns="0" rIns="0" bIns="0"/>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dirty="0"/>
          </a:p>
        </p:txBody>
      </p:sp>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Radiologie: FET PET</a:t>
            </a:r>
            <a:endParaRPr dirty="0"/>
          </a:p>
        </p:txBody>
      </p:sp>
      <p:pic>
        <p:nvPicPr>
          <p:cNvPr id="7" name="Afbeelding 6">
            <a:extLst>
              <a:ext uri="{FF2B5EF4-FFF2-40B4-BE49-F238E27FC236}">
                <a16:creationId xmlns:a16="http://schemas.microsoft.com/office/drawing/2014/main" id="{1219277A-83FD-45C3-9175-5529658278D3}"/>
              </a:ext>
            </a:extLst>
          </p:cNvPr>
          <p:cNvPicPr>
            <a:picLocks noChangeAspect="1"/>
          </p:cNvPicPr>
          <p:nvPr/>
        </p:nvPicPr>
        <p:blipFill rotWithShape="1">
          <a:blip r:embed="rId4"/>
          <a:srcRect r="2040"/>
          <a:stretch/>
        </p:blipFill>
        <p:spPr>
          <a:xfrm>
            <a:off x="979674" y="4002910"/>
            <a:ext cx="4595037" cy="2867335"/>
          </a:xfrm>
          <a:prstGeom prst="rect">
            <a:avLst/>
          </a:prstGeom>
        </p:spPr>
      </p:pic>
      <p:pic>
        <p:nvPicPr>
          <p:cNvPr id="9" name="Afbeelding 8">
            <a:extLst>
              <a:ext uri="{FF2B5EF4-FFF2-40B4-BE49-F238E27FC236}">
                <a16:creationId xmlns:a16="http://schemas.microsoft.com/office/drawing/2014/main" id="{6E0751CD-7E43-4A9C-82E8-3903087412DB}"/>
              </a:ext>
            </a:extLst>
          </p:cNvPr>
          <p:cNvPicPr>
            <a:picLocks noChangeAspect="1"/>
          </p:cNvPicPr>
          <p:nvPr/>
        </p:nvPicPr>
        <p:blipFill>
          <a:blip r:embed="rId5"/>
          <a:stretch>
            <a:fillRect/>
          </a:stretch>
        </p:blipFill>
        <p:spPr>
          <a:xfrm>
            <a:off x="6024663" y="12245"/>
            <a:ext cx="4827314" cy="1119643"/>
          </a:xfrm>
          <a:prstGeom prst="rect">
            <a:avLst/>
          </a:prstGeom>
        </p:spPr>
      </p:pic>
      <p:pic>
        <p:nvPicPr>
          <p:cNvPr id="11" name="Afbeelding 10">
            <a:extLst>
              <a:ext uri="{FF2B5EF4-FFF2-40B4-BE49-F238E27FC236}">
                <a16:creationId xmlns:a16="http://schemas.microsoft.com/office/drawing/2014/main" id="{A4869907-F5CC-4731-BACC-2B5C1526CA5C}"/>
              </a:ext>
            </a:extLst>
          </p:cNvPr>
          <p:cNvPicPr>
            <a:picLocks noChangeAspect="1"/>
          </p:cNvPicPr>
          <p:nvPr/>
        </p:nvPicPr>
        <p:blipFill>
          <a:blip r:embed="rId6"/>
          <a:stretch>
            <a:fillRect/>
          </a:stretch>
        </p:blipFill>
        <p:spPr>
          <a:xfrm>
            <a:off x="5690850" y="4002910"/>
            <a:ext cx="5494941" cy="2867335"/>
          </a:xfrm>
          <a:prstGeom prst="rect">
            <a:avLst/>
          </a:prstGeom>
        </p:spPr>
      </p:pic>
      <p:sp>
        <p:nvSpPr>
          <p:cNvPr id="12" name="Pijl: rechts 11">
            <a:extLst>
              <a:ext uri="{FF2B5EF4-FFF2-40B4-BE49-F238E27FC236}">
                <a16:creationId xmlns:a16="http://schemas.microsoft.com/office/drawing/2014/main" id="{59D0E413-6C91-4307-82AD-8E38CE28A7F4}"/>
              </a:ext>
            </a:extLst>
          </p:cNvPr>
          <p:cNvSpPr/>
          <p:nvPr/>
        </p:nvSpPr>
        <p:spPr>
          <a:xfrm>
            <a:off x="5495447" y="2612774"/>
            <a:ext cx="978408" cy="484632"/>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a:ln>
                <a:noFill/>
              </a:ln>
              <a:solidFill>
                <a:srgbClr val="000000"/>
              </a:solidFill>
              <a:effectLst/>
              <a:uFillTx/>
              <a:latin typeface="+mj-lt"/>
              <a:ea typeface="+mj-ea"/>
              <a:cs typeface="+mj-cs"/>
              <a:sym typeface="Helvetica"/>
            </a:endParaRPr>
          </a:p>
        </p:txBody>
      </p:sp>
      <p:pic>
        <p:nvPicPr>
          <p:cNvPr id="4" name="Afbeelding 3">
            <a:extLst>
              <a:ext uri="{FF2B5EF4-FFF2-40B4-BE49-F238E27FC236}">
                <a16:creationId xmlns:a16="http://schemas.microsoft.com/office/drawing/2014/main" id="{4CCD7C23-FA2F-4BE6-A13B-9DB78A877CDA}"/>
              </a:ext>
            </a:extLst>
          </p:cNvPr>
          <p:cNvPicPr>
            <a:picLocks noChangeAspect="1"/>
          </p:cNvPicPr>
          <p:nvPr/>
        </p:nvPicPr>
        <p:blipFill>
          <a:blip r:embed="rId7"/>
          <a:stretch>
            <a:fillRect/>
          </a:stretch>
        </p:blipFill>
        <p:spPr>
          <a:xfrm>
            <a:off x="381000" y="1385628"/>
            <a:ext cx="4793887" cy="2484637"/>
          </a:xfrm>
          <a:prstGeom prst="rect">
            <a:avLst/>
          </a:prstGeom>
        </p:spPr>
      </p:pic>
      <p:pic>
        <p:nvPicPr>
          <p:cNvPr id="8" name="Afbeelding 7">
            <a:extLst>
              <a:ext uri="{FF2B5EF4-FFF2-40B4-BE49-F238E27FC236}">
                <a16:creationId xmlns:a16="http://schemas.microsoft.com/office/drawing/2014/main" id="{CE3E1EB9-0F4F-457B-BEE5-C4BE6A3B4E63}"/>
              </a:ext>
            </a:extLst>
          </p:cNvPr>
          <p:cNvPicPr>
            <a:picLocks noChangeAspect="1"/>
          </p:cNvPicPr>
          <p:nvPr/>
        </p:nvPicPr>
        <p:blipFill>
          <a:blip r:embed="rId8"/>
          <a:stretch>
            <a:fillRect/>
          </a:stretch>
        </p:blipFill>
        <p:spPr>
          <a:xfrm>
            <a:off x="6753061" y="1355623"/>
            <a:ext cx="5057939" cy="2537843"/>
          </a:xfrm>
          <a:prstGeom prst="rect">
            <a:avLst/>
          </a:prstGeom>
        </p:spPr>
      </p:pic>
    </p:spTree>
    <p:extLst>
      <p:ext uri="{BB962C8B-B14F-4D97-AF65-F5344CB8AC3E}">
        <p14:creationId xmlns:p14="http://schemas.microsoft.com/office/powerpoint/2010/main" val="199248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311" name="Wijzig tekst: klik 2x"/>
          <p:cNvSpPr txBox="1">
            <a:spLocks noGrp="1"/>
          </p:cNvSpPr>
          <p:nvPr>
            <p:ph type="body" idx="4294967295"/>
          </p:nvPr>
        </p:nvSpPr>
        <p:spPr>
          <a:xfrm>
            <a:off x="381000" y="1385628"/>
            <a:ext cx="11430000" cy="4744585"/>
          </a:xfrm>
          <a:prstGeom prst="rect">
            <a:avLst/>
          </a:prstGeom>
        </p:spPr>
        <p:txBody>
          <a:bodyPr lIns="0" tIns="0" rIns="0" bIns="0"/>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dirty="0"/>
              <a:t>Wat willen we voor onze patiënten:</a:t>
            </a:r>
          </a:p>
          <a:p>
            <a:pPr marL="785813" lvl="1"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dirty="0"/>
              <a:t>Overlevingswinst</a:t>
            </a:r>
          </a:p>
          <a:p>
            <a:pPr marL="785813" lvl="1"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dirty="0"/>
              <a:t>Zo min mogelijk bijwerkingen</a:t>
            </a:r>
          </a:p>
          <a:p>
            <a:pPr marL="785813" lvl="1"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dirty="0"/>
              <a:t>Verminderde ziektelast</a:t>
            </a:r>
          </a:p>
          <a:p>
            <a:pPr marL="785813" lvl="1"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dirty="0"/>
              <a:t>Behoud van kwaliteit van leven</a:t>
            </a:r>
          </a:p>
          <a:p>
            <a:pPr marL="785813" lvl="1"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lang="nl-NL" dirty="0"/>
          </a:p>
          <a:p>
            <a:pPr marL="0" indent="0">
              <a:lnSpc>
                <a:spcPct val="100000"/>
              </a:lnSpc>
              <a:spcBef>
                <a:spcPts val="1300"/>
              </a:spcBef>
              <a:buClr>
                <a:srgbClr val="006DB2"/>
              </a:buClr>
              <a:buNone/>
              <a:defRPr sz="2500">
                <a:solidFill>
                  <a:srgbClr val="752120"/>
                </a:solidFill>
                <a:latin typeface="Montserrat ExtraLight"/>
                <a:ea typeface="Montserrat ExtraLight"/>
                <a:cs typeface="Montserrat ExtraLight"/>
                <a:sym typeface="Montserrat ExtraLight"/>
              </a:defRPr>
            </a:pPr>
            <a:r>
              <a:rPr lang="nl-NL" b="1" dirty="0"/>
              <a:t>ACP = een proces van delen en definiëren van de persoonlijke waarden, levensdoelen en voorkeuren t.a.v. de medische behandelingen van de patiënt </a:t>
            </a:r>
          </a:p>
        </p:txBody>
      </p:sp>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Advanced Care Planning (ACP)</a:t>
            </a:r>
            <a:endParaRPr dirty="0"/>
          </a:p>
        </p:txBody>
      </p:sp>
      <p:pic>
        <p:nvPicPr>
          <p:cNvPr id="3" name="Afbeelding 2">
            <a:extLst>
              <a:ext uri="{FF2B5EF4-FFF2-40B4-BE49-F238E27FC236}">
                <a16:creationId xmlns:a16="http://schemas.microsoft.com/office/drawing/2014/main" id="{2FA543B6-F073-4830-B3EC-1D7EB4B2EAB9}"/>
              </a:ext>
            </a:extLst>
          </p:cNvPr>
          <p:cNvPicPr>
            <a:picLocks noChangeAspect="1"/>
          </p:cNvPicPr>
          <p:nvPr/>
        </p:nvPicPr>
        <p:blipFill rotWithShape="1">
          <a:blip r:embed="rId4"/>
          <a:srcRect l="5822" r="436" b="2921"/>
          <a:stretch/>
        </p:blipFill>
        <p:spPr>
          <a:xfrm>
            <a:off x="7372905" y="1385628"/>
            <a:ext cx="4628595" cy="2799758"/>
          </a:xfrm>
          <a:prstGeom prst="rect">
            <a:avLst/>
          </a:prstGeom>
        </p:spPr>
      </p:pic>
    </p:spTree>
    <p:extLst>
      <p:ext uri="{BB962C8B-B14F-4D97-AF65-F5344CB8AC3E}">
        <p14:creationId xmlns:p14="http://schemas.microsoft.com/office/powerpoint/2010/main" val="1085969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311" name="Wijzig tekst: klik 2x"/>
          <p:cNvSpPr txBox="1">
            <a:spLocks noGrp="1"/>
          </p:cNvSpPr>
          <p:nvPr>
            <p:ph type="body" idx="4294967295"/>
          </p:nvPr>
        </p:nvSpPr>
        <p:spPr>
          <a:xfrm>
            <a:off x="381000" y="1385628"/>
            <a:ext cx="11430000" cy="4744585"/>
          </a:xfrm>
          <a:prstGeom prst="rect">
            <a:avLst/>
          </a:prstGeom>
        </p:spPr>
        <p:txBody>
          <a:bodyPr lIns="0" tIns="0" rIns="0" bIns="0">
            <a:normAutofit fontScale="92500" lnSpcReduction="10000"/>
          </a:bodyPr>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b="1" dirty="0"/>
              <a:t>Waarom is dit belangrijk bij patiënten met een hersentumor?</a:t>
            </a:r>
          </a:p>
          <a:p>
            <a:pPr marL="0" indent="0">
              <a:lnSpc>
                <a:spcPct val="100000"/>
              </a:lnSpc>
              <a:spcBef>
                <a:spcPts val="1300"/>
              </a:spcBef>
              <a:buClr>
                <a:srgbClr val="006DB2"/>
              </a:buClr>
              <a:buNone/>
              <a:defRPr sz="2500">
                <a:solidFill>
                  <a:srgbClr val="752120"/>
                </a:solidFill>
                <a:latin typeface="Montserrat ExtraLight"/>
                <a:ea typeface="Montserrat ExtraLight"/>
                <a:cs typeface="Montserrat ExtraLight"/>
                <a:sym typeface="Montserrat ExtraLight"/>
              </a:defRPr>
            </a:pPr>
            <a:endParaRPr lang="nl-NL" b="1" dirty="0"/>
          </a:p>
          <a:p>
            <a:pPr marL="0" indent="0">
              <a:lnSpc>
                <a:spcPct val="100000"/>
              </a:lnSpc>
              <a:spcBef>
                <a:spcPts val="1300"/>
              </a:spcBef>
              <a:buClr>
                <a:srgbClr val="006DB2"/>
              </a:buClr>
              <a:buNone/>
              <a:defRPr sz="2500">
                <a:solidFill>
                  <a:srgbClr val="752120"/>
                </a:solidFill>
                <a:latin typeface="Montserrat ExtraLight"/>
                <a:ea typeface="Montserrat ExtraLight"/>
                <a:cs typeface="Montserrat ExtraLight"/>
                <a:sym typeface="Montserrat ExtraLight"/>
              </a:defRPr>
            </a:pPr>
            <a:endParaRPr lang="nl-NL" b="1" dirty="0"/>
          </a:p>
          <a:p>
            <a:pPr marL="0" indent="0">
              <a:lnSpc>
                <a:spcPct val="100000"/>
              </a:lnSpc>
              <a:spcBef>
                <a:spcPts val="1300"/>
              </a:spcBef>
              <a:buClr>
                <a:srgbClr val="006DB2"/>
              </a:buClr>
              <a:buNone/>
              <a:defRPr sz="2500">
                <a:solidFill>
                  <a:srgbClr val="752120"/>
                </a:solidFill>
                <a:latin typeface="Montserrat ExtraLight"/>
                <a:ea typeface="Montserrat ExtraLight"/>
                <a:cs typeface="Montserrat ExtraLight"/>
                <a:sym typeface="Montserrat ExtraLight"/>
              </a:defRPr>
            </a:pPr>
            <a:endParaRPr lang="nl-NL" b="1" dirty="0"/>
          </a:p>
          <a:p>
            <a:pPr>
              <a:lnSpc>
                <a:spcPct val="100000"/>
              </a:lnSpc>
              <a:spcBef>
                <a:spcPts val="1300"/>
              </a:spcBef>
              <a:buClr>
                <a:srgbClr val="006DB2"/>
              </a:buClr>
              <a:defRPr sz="2500">
                <a:solidFill>
                  <a:srgbClr val="752120"/>
                </a:solidFill>
                <a:latin typeface="Montserrat ExtraLight"/>
                <a:ea typeface="Montserrat ExtraLight"/>
                <a:cs typeface="Montserrat ExtraLight"/>
                <a:sym typeface="Montserrat ExtraLight"/>
              </a:defRPr>
            </a:pPr>
            <a:r>
              <a:rPr lang="nl-NL" b="1" dirty="0"/>
              <a:t>Waar staan we nu: </a:t>
            </a:r>
          </a:p>
          <a:p>
            <a:pPr lvl="1">
              <a:lnSpc>
                <a:spcPct val="100000"/>
              </a:lnSpc>
              <a:spcBef>
                <a:spcPts val="1300"/>
              </a:spcBef>
              <a:buClr>
                <a:srgbClr val="006DB2"/>
              </a:buClr>
              <a:defRPr sz="2500">
                <a:solidFill>
                  <a:srgbClr val="752120"/>
                </a:solidFill>
                <a:latin typeface="Montserrat ExtraLight"/>
                <a:ea typeface="Montserrat ExtraLight"/>
                <a:cs typeface="Montserrat ExtraLight"/>
                <a:sym typeface="Montserrat ExtraLight"/>
              </a:defRPr>
            </a:pPr>
            <a:r>
              <a:rPr lang="nl-NL" b="1" dirty="0"/>
              <a:t>Vaak te laat</a:t>
            </a:r>
          </a:p>
          <a:p>
            <a:pPr lvl="1">
              <a:lnSpc>
                <a:spcPct val="100000"/>
              </a:lnSpc>
              <a:spcBef>
                <a:spcPts val="1300"/>
              </a:spcBef>
              <a:buClr>
                <a:srgbClr val="006DB2"/>
              </a:buClr>
              <a:defRPr sz="2500">
                <a:solidFill>
                  <a:srgbClr val="752120"/>
                </a:solidFill>
                <a:latin typeface="Montserrat ExtraLight"/>
                <a:ea typeface="Montserrat ExtraLight"/>
                <a:cs typeface="Montserrat ExtraLight"/>
                <a:sym typeface="Montserrat ExtraLight"/>
              </a:defRPr>
            </a:pPr>
            <a:r>
              <a:rPr lang="nl-NL" b="1" dirty="0"/>
              <a:t>Reactieve beslissingen i.p.v. </a:t>
            </a:r>
            <a:r>
              <a:rPr lang="nl-NL" b="1" dirty="0" err="1"/>
              <a:t>pro-actief</a:t>
            </a:r>
            <a:endParaRPr lang="nl-NL" b="1" dirty="0"/>
          </a:p>
          <a:p>
            <a:pPr>
              <a:lnSpc>
                <a:spcPct val="100000"/>
              </a:lnSpc>
              <a:spcBef>
                <a:spcPts val="1300"/>
              </a:spcBef>
              <a:buClr>
                <a:srgbClr val="006DB2"/>
              </a:buClr>
              <a:defRPr sz="2500">
                <a:solidFill>
                  <a:srgbClr val="752120"/>
                </a:solidFill>
                <a:latin typeface="Montserrat ExtraLight"/>
                <a:ea typeface="Montserrat ExtraLight"/>
                <a:cs typeface="Montserrat ExtraLight"/>
                <a:sym typeface="Montserrat ExtraLight"/>
              </a:defRPr>
            </a:pPr>
            <a:r>
              <a:rPr lang="nl-NL" b="1" dirty="0"/>
              <a:t>Gevolgen: </a:t>
            </a:r>
          </a:p>
          <a:p>
            <a:pPr lvl="1">
              <a:lnSpc>
                <a:spcPct val="100000"/>
              </a:lnSpc>
              <a:spcBef>
                <a:spcPts val="1300"/>
              </a:spcBef>
              <a:buClr>
                <a:srgbClr val="006DB2"/>
              </a:buClr>
              <a:defRPr sz="2500">
                <a:solidFill>
                  <a:srgbClr val="752120"/>
                </a:solidFill>
                <a:latin typeface="Montserrat ExtraLight"/>
                <a:ea typeface="Montserrat ExtraLight"/>
                <a:cs typeface="Montserrat ExtraLight"/>
                <a:sym typeface="Montserrat ExtraLight"/>
              </a:defRPr>
            </a:pPr>
            <a:r>
              <a:rPr lang="nl-NL" b="1" dirty="0"/>
              <a:t>Einde levensfase inconsistent met wensen van de patiënt</a:t>
            </a:r>
          </a:p>
          <a:p>
            <a:pPr lvl="1">
              <a:lnSpc>
                <a:spcPct val="100000"/>
              </a:lnSpc>
              <a:spcBef>
                <a:spcPts val="1300"/>
              </a:spcBef>
              <a:buClr>
                <a:srgbClr val="006DB2"/>
              </a:buClr>
              <a:defRPr sz="2500">
                <a:solidFill>
                  <a:srgbClr val="752120"/>
                </a:solidFill>
                <a:latin typeface="Montserrat ExtraLight"/>
                <a:ea typeface="Montserrat ExtraLight"/>
                <a:cs typeface="Montserrat ExtraLight"/>
                <a:sym typeface="Montserrat ExtraLight"/>
              </a:defRPr>
            </a:pPr>
            <a:r>
              <a:rPr lang="nl-NL" b="1" dirty="0"/>
              <a:t>Hierdoor hogere last bij patiënten en verzorgers &gt; verminderde QOL</a:t>
            </a:r>
          </a:p>
          <a:p>
            <a:pPr lvl="1">
              <a:lnSpc>
                <a:spcPct val="100000"/>
              </a:lnSpc>
              <a:spcBef>
                <a:spcPts val="1300"/>
              </a:spcBef>
              <a:buClr>
                <a:srgbClr val="006DB2"/>
              </a:buClr>
              <a:defRPr sz="2500">
                <a:solidFill>
                  <a:srgbClr val="752120"/>
                </a:solidFill>
                <a:latin typeface="Montserrat ExtraLight"/>
                <a:ea typeface="Montserrat ExtraLight"/>
                <a:cs typeface="Montserrat ExtraLight"/>
                <a:sym typeface="Montserrat ExtraLight"/>
              </a:defRPr>
            </a:pPr>
            <a:endParaRPr lang="nl-NL" b="1" dirty="0"/>
          </a:p>
        </p:txBody>
      </p:sp>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ACP</a:t>
            </a:r>
            <a:endParaRPr dirty="0"/>
          </a:p>
        </p:txBody>
      </p:sp>
      <p:pic>
        <p:nvPicPr>
          <p:cNvPr id="4" name="Afbeelding 3">
            <a:extLst>
              <a:ext uri="{FF2B5EF4-FFF2-40B4-BE49-F238E27FC236}">
                <a16:creationId xmlns:a16="http://schemas.microsoft.com/office/drawing/2014/main" id="{C49D53F1-6AE2-43E4-89EB-DF934DEF5273}"/>
              </a:ext>
            </a:extLst>
          </p:cNvPr>
          <p:cNvPicPr>
            <a:picLocks noChangeAspect="1"/>
          </p:cNvPicPr>
          <p:nvPr/>
        </p:nvPicPr>
        <p:blipFill>
          <a:blip r:embed="rId4"/>
          <a:stretch>
            <a:fillRect/>
          </a:stretch>
        </p:blipFill>
        <p:spPr>
          <a:xfrm>
            <a:off x="6961020" y="1786438"/>
            <a:ext cx="4605338" cy="2771775"/>
          </a:xfrm>
          <a:prstGeom prst="rect">
            <a:avLst/>
          </a:prstGeom>
        </p:spPr>
      </p:pic>
    </p:spTree>
    <p:extLst>
      <p:ext uri="{BB962C8B-B14F-4D97-AF65-F5344CB8AC3E}">
        <p14:creationId xmlns:p14="http://schemas.microsoft.com/office/powerpoint/2010/main" val="2519036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311" name="Wijzig tekst: klik 2x"/>
          <p:cNvSpPr txBox="1">
            <a:spLocks noGrp="1"/>
          </p:cNvSpPr>
          <p:nvPr>
            <p:ph type="body" idx="4294967295"/>
          </p:nvPr>
        </p:nvSpPr>
        <p:spPr>
          <a:xfrm>
            <a:off x="381000" y="1385628"/>
            <a:ext cx="11430000" cy="4744585"/>
          </a:xfrm>
          <a:prstGeom prst="rect">
            <a:avLst/>
          </a:prstGeom>
        </p:spPr>
        <p:txBody>
          <a:bodyPr lIns="0" tIns="0" rIns="0" bIns="0">
            <a:normAutofit/>
          </a:bodyPr>
          <a:lstStyle/>
          <a:p>
            <a:pPr lvl="1">
              <a:lnSpc>
                <a:spcPct val="100000"/>
              </a:lnSpc>
              <a:spcBef>
                <a:spcPts val="1300"/>
              </a:spcBef>
              <a:buClr>
                <a:srgbClr val="006DB2"/>
              </a:buClr>
              <a:defRPr sz="2500">
                <a:solidFill>
                  <a:srgbClr val="752120"/>
                </a:solidFill>
                <a:latin typeface="Montserrat ExtraLight"/>
                <a:ea typeface="Montserrat ExtraLight"/>
                <a:cs typeface="Montserrat ExtraLight"/>
                <a:sym typeface="Montserrat ExtraLight"/>
              </a:defRPr>
            </a:pPr>
            <a:r>
              <a:rPr lang="nl-NL" b="1" dirty="0"/>
              <a:t>LIMPATH studie</a:t>
            </a:r>
          </a:p>
          <a:p>
            <a:pPr lvl="2">
              <a:lnSpc>
                <a:spcPct val="100000"/>
              </a:lnSpc>
              <a:spcBef>
                <a:spcPts val="1300"/>
              </a:spcBef>
              <a:buClr>
                <a:srgbClr val="006DB2"/>
              </a:buClr>
              <a:defRPr sz="2500">
                <a:solidFill>
                  <a:srgbClr val="752120"/>
                </a:solidFill>
                <a:latin typeface="Montserrat ExtraLight"/>
                <a:ea typeface="Montserrat ExtraLight"/>
                <a:cs typeface="Montserrat ExtraLight"/>
                <a:sym typeface="Montserrat ExtraLight"/>
              </a:defRPr>
            </a:pPr>
            <a:r>
              <a:rPr lang="nl-NL" b="1" dirty="0"/>
              <a:t>Het doel is om bij patiënten met een hersentumor palliatieve zorg vanaf de diagnose standaard onderdeel te maken van de behandeling. We willen bereiken dat zorgverleners tijdig in gesprek gaan over wensen en keuzes, zodat patiënten en hun naasten tijdens de ziekte op het juiste moment de juiste zorg ontvangen. Het project ontwikkelt en test een landelijke aanpak om dit duurzaam in de reguliere zorg in te bedden.</a:t>
            </a:r>
          </a:p>
          <a:p>
            <a:pPr lvl="2">
              <a:lnSpc>
                <a:spcPct val="100000"/>
              </a:lnSpc>
              <a:spcBef>
                <a:spcPts val="1300"/>
              </a:spcBef>
              <a:buClr>
                <a:srgbClr val="006DB2"/>
              </a:buClr>
              <a:defRPr sz="2500">
                <a:solidFill>
                  <a:srgbClr val="752120"/>
                </a:solidFill>
                <a:latin typeface="Montserrat ExtraLight"/>
                <a:ea typeface="Montserrat ExtraLight"/>
                <a:cs typeface="Montserrat ExtraLight"/>
                <a:sym typeface="Montserrat ExtraLight"/>
              </a:defRPr>
            </a:pPr>
            <a:r>
              <a:rPr lang="nl-NL" b="1" dirty="0"/>
              <a:t>Vrijwel alle Nederlandse behandelcentra voor hersentumoren doen mee aan dit project. </a:t>
            </a:r>
          </a:p>
          <a:p>
            <a:pPr lvl="1">
              <a:lnSpc>
                <a:spcPct val="100000"/>
              </a:lnSpc>
              <a:spcBef>
                <a:spcPts val="1300"/>
              </a:spcBef>
              <a:buClr>
                <a:srgbClr val="006DB2"/>
              </a:buClr>
              <a:defRPr sz="2500">
                <a:solidFill>
                  <a:srgbClr val="752120"/>
                </a:solidFill>
                <a:latin typeface="Montserrat ExtraLight"/>
                <a:ea typeface="Montserrat ExtraLight"/>
                <a:cs typeface="Montserrat ExtraLight"/>
                <a:sym typeface="Montserrat ExtraLight"/>
              </a:defRPr>
            </a:pPr>
            <a:endParaRPr lang="nl-NL" b="1" dirty="0"/>
          </a:p>
        </p:txBody>
      </p:sp>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ACP</a:t>
            </a:r>
            <a:endParaRPr dirty="0"/>
          </a:p>
        </p:txBody>
      </p:sp>
    </p:spTree>
    <p:extLst>
      <p:ext uri="{BB962C8B-B14F-4D97-AF65-F5344CB8AC3E}">
        <p14:creationId xmlns:p14="http://schemas.microsoft.com/office/powerpoint/2010/main" val="385834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3"/>
          <a:stretch>
            <a:fillRect/>
          </a:stretch>
        </p:blipFill>
        <p:spPr>
          <a:xfrm>
            <a:off x="0" y="-88232"/>
            <a:ext cx="12192000" cy="6858000"/>
          </a:xfrm>
          <a:prstGeom prst="rect">
            <a:avLst/>
          </a:prstGeom>
          <a:ln w="12700">
            <a:miter lim="400000"/>
          </a:ln>
        </p:spPr>
      </p:pic>
      <p:sp>
        <p:nvSpPr>
          <p:cNvPr id="311" name="Wijzig tekst: klik 2x"/>
          <p:cNvSpPr txBox="1">
            <a:spLocks noGrp="1"/>
          </p:cNvSpPr>
          <p:nvPr>
            <p:ph type="body" idx="4294967295"/>
          </p:nvPr>
        </p:nvSpPr>
        <p:spPr>
          <a:xfrm>
            <a:off x="381000" y="1385628"/>
            <a:ext cx="11430000" cy="4744585"/>
          </a:xfrm>
          <a:prstGeom prst="rect">
            <a:avLst/>
          </a:prstGeom>
        </p:spPr>
        <p:txBody>
          <a:bodyPr lIns="0" tIns="0" rIns="0" bIns="0"/>
          <a:lstStyle/>
          <a:p>
            <a:pPr marL="290513" indent="-290513" algn="ctr">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b="1" i="1" dirty="0"/>
              <a:t>I.J.M. Bras, MSc</a:t>
            </a:r>
            <a:r>
              <a:rPr lang="nl-NL" i="1" dirty="0"/>
              <a:t>; prof. dr. G.J.M. Rutten, MD; dr. H.B. Brouwers, MD; ir. A.P.Y. Hoogendoorn; prof. dr. M.M. </a:t>
            </a:r>
            <a:r>
              <a:rPr lang="nl-NL" i="1" dirty="0" err="1"/>
              <a:t>Sitskoorn</a:t>
            </a:r>
            <a:r>
              <a:rPr lang="nl-NL" i="1" dirty="0"/>
              <a:t> &amp; dr. K. Gehring. </a:t>
            </a:r>
          </a:p>
          <a:p>
            <a:pPr marL="290513" indent="-290513" algn="ctr">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lang="nl-NL" i="1" dirty="0"/>
          </a:p>
        </p:txBody>
      </p:sp>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Shared </a:t>
            </a:r>
            <a:r>
              <a:rPr lang="nl-NL" dirty="0" err="1"/>
              <a:t>decision</a:t>
            </a:r>
            <a:r>
              <a:rPr lang="nl-NL" dirty="0"/>
              <a:t> making</a:t>
            </a:r>
            <a:endParaRPr dirty="0"/>
          </a:p>
        </p:txBody>
      </p:sp>
      <p:pic>
        <p:nvPicPr>
          <p:cNvPr id="3" name="Afbeelding 2">
            <a:extLst>
              <a:ext uri="{FF2B5EF4-FFF2-40B4-BE49-F238E27FC236}">
                <a16:creationId xmlns:a16="http://schemas.microsoft.com/office/drawing/2014/main" id="{34D22466-3C96-4029-8AB9-C4C0E13172AF}"/>
              </a:ext>
            </a:extLst>
          </p:cNvPr>
          <p:cNvPicPr>
            <a:picLocks noChangeAspect="1"/>
          </p:cNvPicPr>
          <p:nvPr/>
        </p:nvPicPr>
        <p:blipFill>
          <a:blip r:embed="rId4"/>
          <a:stretch>
            <a:fillRect/>
          </a:stretch>
        </p:blipFill>
        <p:spPr>
          <a:xfrm>
            <a:off x="2126596" y="2386290"/>
            <a:ext cx="7938807" cy="4383478"/>
          </a:xfrm>
          <a:prstGeom prst="rect">
            <a:avLst/>
          </a:prstGeom>
        </p:spPr>
      </p:pic>
    </p:spTree>
    <p:extLst>
      <p:ext uri="{BB962C8B-B14F-4D97-AF65-F5344CB8AC3E}">
        <p14:creationId xmlns:p14="http://schemas.microsoft.com/office/powerpoint/2010/main" val="3685402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311" name="Wijzig tekst: klik 2x"/>
          <p:cNvSpPr txBox="1">
            <a:spLocks noGrp="1"/>
          </p:cNvSpPr>
          <p:nvPr>
            <p:ph type="body" idx="4294967295"/>
          </p:nvPr>
        </p:nvSpPr>
        <p:spPr>
          <a:xfrm>
            <a:off x="381000" y="1385628"/>
            <a:ext cx="11430000" cy="4744585"/>
          </a:xfrm>
          <a:prstGeom prst="rect">
            <a:avLst/>
          </a:prstGeom>
        </p:spPr>
        <p:txBody>
          <a:bodyPr lIns="0" tIns="0" rIns="0" bIns="0"/>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dirty="0"/>
          </a:p>
        </p:txBody>
      </p:sp>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endParaRPr/>
          </a:p>
        </p:txBody>
      </p:sp>
      <p:pic>
        <p:nvPicPr>
          <p:cNvPr id="5" name="Afbeelding 4">
            <a:extLst>
              <a:ext uri="{FF2B5EF4-FFF2-40B4-BE49-F238E27FC236}">
                <a16:creationId xmlns:a16="http://schemas.microsoft.com/office/drawing/2014/main" id="{9A425D22-19A6-4C29-ADF1-621442373373}"/>
              </a:ext>
            </a:extLst>
          </p:cNvPr>
          <p:cNvPicPr>
            <a:picLocks noChangeAspect="1"/>
          </p:cNvPicPr>
          <p:nvPr/>
        </p:nvPicPr>
        <p:blipFill>
          <a:blip r:embed="rId4"/>
          <a:stretch>
            <a:fillRect/>
          </a:stretch>
        </p:blipFill>
        <p:spPr>
          <a:xfrm>
            <a:off x="2361949" y="1780237"/>
            <a:ext cx="7468101" cy="4349976"/>
          </a:xfrm>
          <a:prstGeom prst="rect">
            <a:avLst/>
          </a:prstGeom>
        </p:spPr>
      </p:pic>
    </p:spTree>
    <p:extLst>
      <p:ext uri="{BB962C8B-B14F-4D97-AF65-F5344CB8AC3E}">
        <p14:creationId xmlns:p14="http://schemas.microsoft.com/office/powerpoint/2010/main" val="2752686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311" name="Wijzig tekst: klik 2x"/>
          <p:cNvSpPr txBox="1">
            <a:spLocks noGrp="1"/>
          </p:cNvSpPr>
          <p:nvPr>
            <p:ph type="body" idx="4294967295"/>
          </p:nvPr>
        </p:nvSpPr>
        <p:spPr>
          <a:xfrm>
            <a:off x="381000" y="1385628"/>
            <a:ext cx="11430000" cy="4744585"/>
          </a:xfrm>
          <a:prstGeom prst="rect">
            <a:avLst/>
          </a:prstGeom>
        </p:spPr>
        <p:txBody>
          <a:bodyPr lIns="0" tIns="0" rIns="0" bIns="0"/>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dirty="0"/>
          </a:p>
        </p:txBody>
      </p:sp>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endParaRPr/>
          </a:p>
        </p:txBody>
      </p:sp>
      <p:pic>
        <p:nvPicPr>
          <p:cNvPr id="3" name="Afbeelding 2">
            <a:extLst>
              <a:ext uri="{FF2B5EF4-FFF2-40B4-BE49-F238E27FC236}">
                <a16:creationId xmlns:a16="http://schemas.microsoft.com/office/drawing/2014/main" id="{72143B63-C425-4EDF-B7EB-60E365814293}"/>
              </a:ext>
            </a:extLst>
          </p:cNvPr>
          <p:cNvPicPr>
            <a:picLocks noChangeAspect="1"/>
          </p:cNvPicPr>
          <p:nvPr/>
        </p:nvPicPr>
        <p:blipFill>
          <a:blip r:embed="rId4"/>
          <a:stretch>
            <a:fillRect/>
          </a:stretch>
        </p:blipFill>
        <p:spPr>
          <a:xfrm>
            <a:off x="2043112" y="1614795"/>
            <a:ext cx="8105775" cy="4286250"/>
          </a:xfrm>
          <a:prstGeom prst="rect">
            <a:avLst/>
          </a:prstGeom>
        </p:spPr>
      </p:pic>
    </p:spTree>
    <p:extLst>
      <p:ext uri="{BB962C8B-B14F-4D97-AF65-F5344CB8AC3E}">
        <p14:creationId xmlns:p14="http://schemas.microsoft.com/office/powerpoint/2010/main" val="1075156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311" name="Wijzig tekst: klik 2x"/>
          <p:cNvSpPr txBox="1">
            <a:spLocks noGrp="1"/>
          </p:cNvSpPr>
          <p:nvPr>
            <p:ph type="body" idx="4294967295"/>
          </p:nvPr>
        </p:nvSpPr>
        <p:spPr>
          <a:xfrm>
            <a:off x="381000" y="1385628"/>
            <a:ext cx="11430000" cy="4744585"/>
          </a:xfrm>
          <a:prstGeom prst="rect">
            <a:avLst/>
          </a:prstGeom>
        </p:spPr>
        <p:txBody>
          <a:bodyPr lIns="0" tIns="0" rIns="0" bIns="0"/>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dirty="0"/>
          </a:p>
        </p:txBody>
      </p:sp>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endParaRPr/>
          </a:p>
        </p:txBody>
      </p:sp>
      <p:pic>
        <p:nvPicPr>
          <p:cNvPr id="3" name="Afbeelding 2">
            <a:extLst>
              <a:ext uri="{FF2B5EF4-FFF2-40B4-BE49-F238E27FC236}">
                <a16:creationId xmlns:a16="http://schemas.microsoft.com/office/drawing/2014/main" id="{5B8F645C-1947-4EE6-8D2F-E8B0CDF3EFB2}"/>
              </a:ext>
            </a:extLst>
          </p:cNvPr>
          <p:cNvPicPr>
            <a:picLocks noChangeAspect="1"/>
          </p:cNvPicPr>
          <p:nvPr/>
        </p:nvPicPr>
        <p:blipFill rotWithShape="1">
          <a:blip r:embed="rId4"/>
          <a:srcRect r="2210" b="1501"/>
          <a:stretch/>
        </p:blipFill>
        <p:spPr>
          <a:xfrm>
            <a:off x="1893022" y="1404876"/>
            <a:ext cx="8405955" cy="4731121"/>
          </a:xfrm>
          <a:prstGeom prst="rect">
            <a:avLst/>
          </a:prstGeom>
        </p:spPr>
      </p:pic>
      <p:pic>
        <p:nvPicPr>
          <p:cNvPr id="5" name="Afbeelding 4">
            <a:extLst>
              <a:ext uri="{FF2B5EF4-FFF2-40B4-BE49-F238E27FC236}">
                <a16:creationId xmlns:a16="http://schemas.microsoft.com/office/drawing/2014/main" id="{17C056CD-2F31-427E-B7F0-4203CEACCE69}"/>
              </a:ext>
            </a:extLst>
          </p:cNvPr>
          <p:cNvPicPr>
            <a:picLocks noChangeAspect="1"/>
          </p:cNvPicPr>
          <p:nvPr/>
        </p:nvPicPr>
        <p:blipFill>
          <a:blip r:embed="rId5"/>
          <a:stretch>
            <a:fillRect/>
          </a:stretch>
        </p:blipFill>
        <p:spPr>
          <a:xfrm>
            <a:off x="1893022" y="1399091"/>
            <a:ext cx="8405955" cy="4936613"/>
          </a:xfrm>
          <a:prstGeom prst="rect">
            <a:avLst/>
          </a:prstGeom>
        </p:spPr>
      </p:pic>
    </p:spTree>
    <p:extLst>
      <p:ext uri="{BB962C8B-B14F-4D97-AF65-F5344CB8AC3E}">
        <p14:creationId xmlns:p14="http://schemas.microsoft.com/office/powerpoint/2010/main" val="182860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2025_template publieksdag_02.jpg" descr="2025_template publieksdag_02.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99" name="Wijzig tekst: klik 2x"/>
          <p:cNvSpPr txBox="1">
            <a:spLocks noGrp="1"/>
          </p:cNvSpPr>
          <p:nvPr>
            <p:ph type="body" idx="4294967295"/>
          </p:nvPr>
        </p:nvSpPr>
        <p:spPr>
          <a:xfrm>
            <a:off x="381000" y="1385628"/>
            <a:ext cx="11430000" cy="4744585"/>
          </a:xfrm>
          <a:prstGeom prst="rect">
            <a:avLst/>
          </a:prstGeom>
        </p:spPr>
        <p:txBody>
          <a:bodyPr lIns="0" tIns="0" rIns="0" bIns="0"/>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b="1" dirty="0"/>
              <a:t>Biologie van hersentumoren beter begrijpen</a:t>
            </a:r>
          </a:p>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b="1" dirty="0"/>
              <a:t>Behandelingen met chemotherapie &amp; radiotherapie</a:t>
            </a:r>
          </a:p>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b="1" dirty="0"/>
              <a:t>Kennis van immunotherapie</a:t>
            </a:r>
          </a:p>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b="1" dirty="0"/>
              <a:t>Neurochirurgie</a:t>
            </a:r>
          </a:p>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b="1" dirty="0"/>
              <a:t>Beeldvorming</a:t>
            </a:r>
          </a:p>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b="1" dirty="0"/>
              <a:t>Advanced Care Planning</a:t>
            </a:r>
          </a:p>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r>
              <a:rPr lang="nl-NL" b="1" dirty="0"/>
              <a:t>Samen beslissen (shared </a:t>
            </a:r>
            <a:r>
              <a:rPr lang="nl-NL" b="1" dirty="0" err="1"/>
              <a:t>decision</a:t>
            </a:r>
            <a:r>
              <a:rPr lang="nl-NL" b="1" dirty="0"/>
              <a:t> making)</a:t>
            </a:r>
          </a:p>
          <a:p>
            <a:pPr marL="0" indent="0">
              <a:lnSpc>
                <a:spcPct val="100000"/>
              </a:lnSpc>
              <a:spcBef>
                <a:spcPts val="1300"/>
              </a:spcBef>
              <a:buClr>
                <a:srgbClr val="006DB2"/>
              </a:buClr>
              <a:buNone/>
              <a:defRPr sz="2500">
                <a:solidFill>
                  <a:srgbClr val="752120"/>
                </a:solidFill>
                <a:latin typeface="Montserrat ExtraLight"/>
                <a:ea typeface="Montserrat ExtraLight"/>
                <a:cs typeface="Montserrat ExtraLight"/>
                <a:sym typeface="Montserrat ExtraLight"/>
              </a:defRPr>
            </a:pPr>
            <a:endParaRPr b="1" dirty="0"/>
          </a:p>
        </p:txBody>
      </p:sp>
      <p:sp>
        <p:nvSpPr>
          <p:cNvPr id="300"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Waar zijn wel stappen gezet?</a:t>
            </a:r>
            <a:endParaRPr dirty="0"/>
          </a:p>
        </p:txBody>
      </p:sp>
    </p:spTree>
    <p:extLst>
      <p:ext uri="{BB962C8B-B14F-4D97-AF65-F5344CB8AC3E}">
        <p14:creationId xmlns:p14="http://schemas.microsoft.com/office/powerpoint/2010/main" val="3189733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311" name="Wijzig tekst: klik 2x"/>
          <p:cNvSpPr txBox="1">
            <a:spLocks noGrp="1"/>
          </p:cNvSpPr>
          <p:nvPr>
            <p:ph type="body" idx="4294967295"/>
          </p:nvPr>
        </p:nvSpPr>
        <p:spPr>
          <a:xfrm>
            <a:off x="381000" y="1385628"/>
            <a:ext cx="11430000" cy="4744585"/>
          </a:xfrm>
          <a:prstGeom prst="rect">
            <a:avLst/>
          </a:prstGeom>
        </p:spPr>
        <p:txBody>
          <a:bodyPr lIns="0" tIns="0" rIns="0" bIns="0"/>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dirty="0"/>
          </a:p>
        </p:txBody>
      </p:sp>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Volgende inzichten: </a:t>
            </a:r>
            <a:endParaRPr dirty="0"/>
          </a:p>
        </p:txBody>
      </p:sp>
      <p:pic>
        <p:nvPicPr>
          <p:cNvPr id="3" name="Afbeelding 2">
            <a:extLst>
              <a:ext uri="{FF2B5EF4-FFF2-40B4-BE49-F238E27FC236}">
                <a16:creationId xmlns:a16="http://schemas.microsoft.com/office/drawing/2014/main" id="{C6EA6B29-1C46-449E-8634-0D2CC95D4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299" y="1385628"/>
            <a:ext cx="5621701" cy="2541547"/>
          </a:xfrm>
          <a:prstGeom prst="rect">
            <a:avLst/>
          </a:prstGeom>
        </p:spPr>
      </p:pic>
      <p:pic>
        <p:nvPicPr>
          <p:cNvPr id="5" name="Afbeelding 4">
            <a:extLst>
              <a:ext uri="{FF2B5EF4-FFF2-40B4-BE49-F238E27FC236}">
                <a16:creationId xmlns:a16="http://schemas.microsoft.com/office/drawing/2014/main" id="{69316BB4-C384-4BC7-A31E-2F8B1FCE1B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2357" y="4014514"/>
            <a:ext cx="4802363" cy="1891434"/>
          </a:xfrm>
          <a:prstGeom prst="rect">
            <a:avLst/>
          </a:prstGeom>
        </p:spPr>
      </p:pic>
      <p:pic>
        <p:nvPicPr>
          <p:cNvPr id="7" name="Afbeelding 6">
            <a:extLst>
              <a:ext uri="{FF2B5EF4-FFF2-40B4-BE49-F238E27FC236}">
                <a16:creationId xmlns:a16="http://schemas.microsoft.com/office/drawing/2014/main" id="{E783F479-2E37-4CCF-B0D5-CF87E7C1E9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7063" y="1766961"/>
            <a:ext cx="2800350" cy="1628775"/>
          </a:xfrm>
          <a:prstGeom prst="rect">
            <a:avLst/>
          </a:prstGeom>
        </p:spPr>
      </p:pic>
    </p:spTree>
    <p:extLst>
      <p:ext uri="{BB962C8B-B14F-4D97-AF65-F5344CB8AC3E}">
        <p14:creationId xmlns:p14="http://schemas.microsoft.com/office/powerpoint/2010/main" val="1156257900"/>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2025_template publieksdag_02.jpg" descr="2025_template publieksdag_02.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95" name="Rectangle 6"/>
          <p:cNvSpPr txBox="1"/>
          <p:nvPr/>
        </p:nvSpPr>
        <p:spPr>
          <a:xfrm>
            <a:off x="3898900" y="3048000"/>
            <a:ext cx="4794885" cy="370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752120"/>
                </a:solidFill>
                <a:latin typeface="Montserrat SemiBold"/>
                <a:ea typeface="Montserrat SemiBold"/>
                <a:cs typeface="Montserrat SemiBold"/>
                <a:sym typeface="Montserrat SemiBold"/>
              </a:defRPr>
            </a:lvl1pPr>
          </a:lstStyle>
          <a:p>
            <a:endParaRPr dirty="0"/>
          </a:p>
        </p:txBody>
      </p:sp>
      <p:sp>
        <p:nvSpPr>
          <p:cNvPr id="18" name="Titel 1">
            <a:extLst>
              <a:ext uri="{FF2B5EF4-FFF2-40B4-BE49-F238E27FC236}">
                <a16:creationId xmlns:a16="http://schemas.microsoft.com/office/drawing/2014/main" id="{22A9F1E8-DC5D-4E7D-91DE-D181D6883B34}"/>
              </a:ext>
            </a:extLst>
          </p:cNvPr>
          <p:cNvSpPr txBox="1">
            <a:spLocks/>
          </p:cNvSpPr>
          <p:nvPr/>
        </p:nvSpPr>
        <p:spPr>
          <a:xfrm>
            <a:off x="268132" y="365125"/>
            <a:ext cx="6171998" cy="1325563"/>
          </a:xfrm>
          <a:prstGeom prst="rect">
            <a:avLst/>
          </a:prstGeom>
        </p:spPr>
        <p:txBody>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a:lstStyle>
          <a:p>
            <a:pPr hangingPunct="1"/>
            <a:r>
              <a:rPr lang="nl-NL" dirty="0"/>
              <a:t>Waar ligt </a:t>
            </a:r>
            <a:r>
              <a:rPr lang="nl-NL" b="1" dirty="0">
                <a:solidFill>
                  <a:schemeClr val="accent2"/>
                </a:solidFill>
              </a:rPr>
              <a:t>E</a:t>
            </a:r>
            <a:r>
              <a:rPr lang="nl-NL" b="1" dirty="0">
                <a:solidFill>
                  <a:srgbClr val="00B050"/>
                </a:solidFill>
              </a:rPr>
              <a:t>i</a:t>
            </a:r>
            <a:r>
              <a:rPr lang="nl-NL" b="1" dirty="0">
                <a:solidFill>
                  <a:schemeClr val="accent1"/>
                </a:solidFill>
              </a:rPr>
              <a:t>n</a:t>
            </a:r>
            <a:r>
              <a:rPr lang="nl-NL" b="1" dirty="0">
                <a:solidFill>
                  <a:srgbClr val="7030A0"/>
                </a:solidFill>
              </a:rPr>
              <a:t>d</a:t>
            </a:r>
            <a:r>
              <a:rPr lang="nl-NL" b="1" dirty="0">
                <a:solidFill>
                  <a:schemeClr val="accent2"/>
                </a:solidFill>
              </a:rPr>
              <a:t>h</a:t>
            </a:r>
            <a:r>
              <a:rPr lang="nl-NL" b="1" dirty="0">
                <a:solidFill>
                  <a:srgbClr val="00B050"/>
                </a:solidFill>
              </a:rPr>
              <a:t>o</a:t>
            </a:r>
            <a:r>
              <a:rPr lang="nl-NL" b="1" dirty="0">
                <a:solidFill>
                  <a:schemeClr val="accent1"/>
                </a:solidFill>
              </a:rPr>
              <a:t>v</a:t>
            </a:r>
            <a:r>
              <a:rPr lang="nl-NL" b="1" dirty="0">
                <a:solidFill>
                  <a:srgbClr val="7030A0"/>
                </a:solidFill>
              </a:rPr>
              <a:t>e</a:t>
            </a:r>
            <a:r>
              <a:rPr lang="nl-NL" b="1" dirty="0">
                <a:solidFill>
                  <a:schemeClr val="accent2"/>
                </a:solidFill>
              </a:rPr>
              <a:t>n</a:t>
            </a:r>
            <a:r>
              <a:rPr lang="nl-NL" dirty="0"/>
              <a:t>????</a:t>
            </a:r>
          </a:p>
        </p:txBody>
      </p:sp>
      <p:pic>
        <p:nvPicPr>
          <p:cNvPr id="19" name="Afbeelding 18" descr="Afbeelding met schets, Lijnillustraties, tekening, clipart">
            <a:extLst>
              <a:ext uri="{FF2B5EF4-FFF2-40B4-BE49-F238E27FC236}">
                <a16:creationId xmlns:a16="http://schemas.microsoft.com/office/drawing/2014/main" id="{3D95A4B6-DB26-4D60-AA07-5403DBAFFA80}"/>
              </a:ext>
            </a:extLst>
          </p:cNvPr>
          <p:cNvPicPr>
            <a:picLocks noChangeAspect="1"/>
          </p:cNvPicPr>
          <p:nvPr/>
        </p:nvPicPr>
        <p:blipFill>
          <a:blip r:embed="rId3"/>
          <a:srcRect l="4299" r="9256"/>
          <a:stretch>
            <a:fillRect/>
          </a:stretch>
        </p:blipFill>
        <p:spPr>
          <a:xfrm>
            <a:off x="6440130" y="0"/>
            <a:ext cx="5544756" cy="6858000"/>
          </a:xfrm>
          <a:prstGeom prst="rect">
            <a:avLst/>
          </a:prstGeom>
        </p:spPr>
      </p:pic>
      <p:sp>
        <p:nvSpPr>
          <p:cNvPr id="20" name="Explosie: 8 punten 19">
            <a:extLst>
              <a:ext uri="{FF2B5EF4-FFF2-40B4-BE49-F238E27FC236}">
                <a16:creationId xmlns:a16="http://schemas.microsoft.com/office/drawing/2014/main" id="{8F8699FE-CDD0-447F-94D2-113E408A088F}"/>
              </a:ext>
            </a:extLst>
          </p:cNvPr>
          <p:cNvSpPr/>
          <p:nvPr/>
        </p:nvSpPr>
        <p:spPr>
          <a:xfrm flipV="1">
            <a:off x="9469539" y="5040302"/>
            <a:ext cx="174831" cy="211088"/>
          </a:xfrm>
          <a:prstGeom prst="irregularSeal1">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1" name="Explosie: 8 punten 20">
            <a:extLst>
              <a:ext uri="{FF2B5EF4-FFF2-40B4-BE49-F238E27FC236}">
                <a16:creationId xmlns:a16="http://schemas.microsoft.com/office/drawing/2014/main" id="{D10D5A74-86D6-430E-BD5E-8279EB7ABB5D}"/>
              </a:ext>
            </a:extLst>
          </p:cNvPr>
          <p:cNvSpPr/>
          <p:nvPr/>
        </p:nvSpPr>
        <p:spPr>
          <a:xfrm flipV="1">
            <a:off x="10198908" y="3792382"/>
            <a:ext cx="174831" cy="211088"/>
          </a:xfrm>
          <a:prstGeom prst="irregularSeal1">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2" name="Explosie: 8 punten 21">
            <a:extLst>
              <a:ext uri="{FF2B5EF4-FFF2-40B4-BE49-F238E27FC236}">
                <a16:creationId xmlns:a16="http://schemas.microsoft.com/office/drawing/2014/main" id="{D91DDD79-9901-4992-89FD-168F8D276254}"/>
              </a:ext>
            </a:extLst>
          </p:cNvPr>
          <p:cNvSpPr/>
          <p:nvPr/>
        </p:nvSpPr>
        <p:spPr>
          <a:xfrm flipV="1">
            <a:off x="9037677" y="3581294"/>
            <a:ext cx="174831" cy="211088"/>
          </a:xfrm>
          <a:prstGeom prst="irregularSeal1">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Explosie: 8 punten 22">
            <a:extLst>
              <a:ext uri="{FF2B5EF4-FFF2-40B4-BE49-F238E27FC236}">
                <a16:creationId xmlns:a16="http://schemas.microsoft.com/office/drawing/2014/main" id="{BBD0C66E-51D9-4079-A2B5-423CB8F31DE9}"/>
              </a:ext>
            </a:extLst>
          </p:cNvPr>
          <p:cNvSpPr/>
          <p:nvPr/>
        </p:nvSpPr>
        <p:spPr>
          <a:xfrm flipV="1">
            <a:off x="10101067" y="5610574"/>
            <a:ext cx="174831" cy="211088"/>
          </a:xfrm>
          <a:prstGeom prst="irregularSeal1">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24" name="Picture 2">
            <a:extLst>
              <a:ext uri="{FF2B5EF4-FFF2-40B4-BE49-F238E27FC236}">
                <a16:creationId xmlns:a16="http://schemas.microsoft.com/office/drawing/2014/main" id="{09AA8907-5136-4B1F-9F7D-656936F497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362" b="5323"/>
          <a:stretch>
            <a:fillRect/>
          </a:stretch>
        </p:blipFill>
        <p:spPr bwMode="auto">
          <a:xfrm>
            <a:off x="1353165" y="1376772"/>
            <a:ext cx="4572000" cy="50964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548056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2025_template publieksdag_02.jpg" descr="2025_template publieksdag_02.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95" name="Rectangle 6"/>
          <p:cNvSpPr txBox="1"/>
          <p:nvPr/>
        </p:nvSpPr>
        <p:spPr>
          <a:xfrm>
            <a:off x="3898900" y="3048000"/>
            <a:ext cx="4794885" cy="370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solidFill>
                  <a:srgbClr val="752120"/>
                </a:solidFill>
                <a:latin typeface="Montserrat SemiBold"/>
                <a:ea typeface="Montserrat SemiBold"/>
                <a:cs typeface="Montserrat SemiBold"/>
                <a:sym typeface="Montserrat SemiBold"/>
              </a:defRPr>
            </a:lvl1pPr>
          </a:lstStyle>
          <a:p>
            <a:endParaRPr dirty="0"/>
          </a:p>
        </p:txBody>
      </p:sp>
      <p:pic>
        <p:nvPicPr>
          <p:cNvPr id="5" name="Afbeelding 4" descr="Afbeelding met schets, Lijnillustraties, tekening, clipart">
            <a:extLst>
              <a:ext uri="{FF2B5EF4-FFF2-40B4-BE49-F238E27FC236}">
                <a16:creationId xmlns:a16="http://schemas.microsoft.com/office/drawing/2014/main" id="{799E97DC-2481-482D-A0A7-85E55582F9CA}"/>
              </a:ext>
            </a:extLst>
          </p:cNvPr>
          <p:cNvPicPr>
            <a:picLocks noChangeAspect="1"/>
          </p:cNvPicPr>
          <p:nvPr/>
        </p:nvPicPr>
        <p:blipFill>
          <a:blip r:embed="rId3"/>
          <a:srcRect l="4299" r="9256"/>
          <a:stretch>
            <a:fillRect/>
          </a:stretch>
        </p:blipFill>
        <p:spPr>
          <a:xfrm>
            <a:off x="6440130" y="0"/>
            <a:ext cx="5544756" cy="6858000"/>
          </a:xfrm>
          <a:prstGeom prst="rect">
            <a:avLst/>
          </a:prstGeom>
        </p:spPr>
      </p:pic>
      <p:sp>
        <p:nvSpPr>
          <p:cNvPr id="6" name="Explosie: 8 punten 5">
            <a:extLst>
              <a:ext uri="{FF2B5EF4-FFF2-40B4-BE49-F238E27FC236}">
                <a16:creationId xmlns:a16="http://schemas.microsoft.com/office/drawing/2014/main" id="{208973E9-2809-4DD7-83EA-0BBD735A1B3C}"/>
              </a:ext>
            </a:extLst>
          </p:cNvPr>
          <p:cNvSpPr/>
          <p:nvPr/>
        </p:nvSpPr>
        <p:spPr>
          <a:xfrm flipV="1">
            <a:off x="9469539" y="5040302"/>
            <a:ext cx="174831" cy="211088"/>
          </a:xfrm>
          <a:prstGeom prst="irregularSeal1">
            <a:avLst/>
          </a:prstGeom>
          <a:solidFill>
            <a:srgbClr val="0070C0"/>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Explosie: 8 punten 6">
            <a:extLst>
              <a:ext uri="{FF2B5EF4-FFF2-40B4-BE49-F238E27FC236}">
                <a16:creationId xmlns:a16="http://schemas.microsoft.com/office/drawing/2014/main" id="{DEFEDB5B-50D0-4BE1-807F-5EF6AD0B1D4A}"/>
              </a:ext>
            </a:extLst>
          </p:cNvPr>
          <p:cNvSpPr/>
          <p:nvPr/>
        </p:nvSpPr>
        <p:spPr>
          <a:xfrm flipV="1">
            <a:off x="10198908" y="3792382"/>
            <a:ext cx="174831" cy="211088"/>
          </a:xfrm>
          <a:prstGeom prst="irregularSeal1">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9" name="Explosie: 8 punten 8">
            <a:extLst>
              <a:ext uri="{FF2B5EF4-FFF2-40B4-BE49-F238E27FC236}">
                <a16:creationId xmlns:a16="http://schemas.microsoft.com/office/drawing/2014/main" id="{D1993925-3465-454C-AF5E-95BC474C3EBA}"/>
              </a:ext>
            </a:extLst>
          </p:cNvPr>
          <p:cNvSpPr/>
          <p:nvPr/>
        </p:nvSpPr>
        <p:spPr>
          <a:xfrm flipV="1">
            <a:off x="10101067" y="5610574"/>
            <a:ext cx="174831" cy="211088"/>
          </a:xfrm>
          <a:prstGeom prst="irregularSeal1">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0" name="Picture 2">
            <a:extLst>
              <a:ext uri="{FF2B5EF4-FFF2-40B4-BE49-F238E27FC236}">
                <a16:creationId xmlns:a16="http://schemas.microsoft.com/office/drawing/2014/main" id="{850C37C0-E8FB-4CAE-8402-DA4A98F08D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362" b="5323"/>
          <a:stretch>
            <a:fillRect/>
          </a:stretch>
        </p:blipFill>
        <p:spPr bwMode="auto">
          <a:xfrm>
            <a:off x="1353165" y="1376772"/>
            <a:ext cx="4572000" cy="50964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itel 1">
            <a:extLst>
              <a:ext uri="{FF2B5EF4-FFF2-40B4-BE49-F238E27FC236}">
                <a16:creationId xmlns:a16="http://schemas.microsoft.com/office/drawing/2014/main" id="{89366B6C-3CD4-4B13-8744-8F1EF3B88A7C}"/>
              </a:ext>
            </a:extLst>
          </p:cNvPr>
          <p:cNvSpPr txBox="1">
            <a:spLocks/>
          </p:cNvSpPr>
          <p:nvPr/>
        </p:nvSpPr>
        <p:spPr>
          <a:xfrm>
            <a:off x="268132" y="365125"/>
            <a:ext cx="6171998" cy="1325563"/>
          </a:xfrm>
          <a:prstGeom prst="rect">
            <a:avLst/>
          </a:prstGeom>
        </p:spPr>
        <p:txBody>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a:lstStyle>
          <a:p>
            <a:pPr hangingPunct="1"/>
            <a:r>
              <a:rPr lang="nl-NL" dirty="0"/>
              <a:t>Waar ligt </a:t>
            </a:r>
            <a:r>
              <a:rPr lang="nl-NL" b="1" dirty="0">
                <a:solidFill>
                  <a:schemeClr val="accent2"/>
                </a:solidFill>
              </a:rPr>
              <a:t>E</a:t>
            </a:r>
            <a:r>
              <a:rPr lang="nl-NL" b="1" dirty="0">
                <a:solidFill>
                  <a:srgbClr val="00B050"/>
                </a:solidFill>
              </a:rPr>
              <a:t>i</a:t>
            </a:r>
            <a:r>
              <a:rPr lang="nl-NL" b="1" dirty="0">
                <a:solidFill>
                  <a:schemeClr val="accent1"/>
                </a:solidFill>
              </a:rPr>
              <a:t>n</a:t>
            </a:r>
            <a:r>
              <a:rPr lang="nl-NL" b="1" dirty="0">
                <a:solidFill>
                  <a:srgbClr val="7030A0"/>
                </a:solidFill>
              </a:rPr>
              <a:t>d</a:t>
            </a:r>
            <a:r>
              <a:rPr lang="nl-NL" b="1" dirty="0">
                <a:solidFill>
                  <a:schemeClr val="accent2"/>
                </a:solidFill>
              </a:rPr>
              <a:t>h</a:t>
            </a:r>
            <a:r>
              <a:rPr lang="nl-NL" b="1" dirty="0">
                <a:solidFill>
                  <a:srgbClr val="00B050"/>
                </a:solidFill>
              </a:rPr>
              <a:t>o</a:t>
            </a:r>
            <a:r>
              <a:rPr lang="nl-NL" b="1" dirty="0">
                <a:solidFill>
                  <a:schemeClr val="accent1"/>
                </a:solidFill>
              </a:rPr>
              <a:t>v</a:t>
            </a:r>
            <a:r>
              <a:rPr lang="nl-NL" b="1" dirty="0">
                <a:solidFill>
                  <a:srgbClr val="7030A0"/>
                </a:solidFill>
              </a:rPr>
              <a:t>e</a:t>
            </a:r>
            <a:r>
              <a:rPr lang="nl-NL" b="1" dirty="0">
                <a:solidFill>
                  <a:schemeClr val="accent2"/>
                </a:solidFill>
              </a:rPr>
              <a:t>n</a:t>
            </a:r>
            <a:r>
              <a:rPr lang="nl-NL" dirty="0"/>
              <a:t>????</a:t>
            </a:r>
          </a:p>
        </p:txBody>
      </p:sp>
      <p:sp>
        <p:nvSpPr>
          <p:cNvPr id="12" name="Explosie: 8 punten 11">
            <a:extLst>
              <a:ext uri="{FF2B5EF4-FFF2-40B4-BE49-F238E27FC236}">
                <a16:creationId xmlns:a16="http://schemas.microsoft.com/office/drawing/2014/main" id="{4F48BF49-3ADA-4A0A-ACFC-D53051B6F949}"/>
              </a:ext>
            </a:extLst>
          </p:cNvPr>
          <p:cNvSpPr/>
          <p:nvPr/>
        </p:nvSpPr>
        <p:spPr>
          <a:xfrm flipV="1">
            <a:off x="9037677" y="3581294"/>
            <a:ext cx="174831" cy="211088"/>
          </a:xfrm>
          <a:prstGeom prst="irregularSeal1">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0744553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endCondLst>
                                    <p:cond evt="onNext" delay="0">
                                      <p:tgtEl>
                                        <p:sldTgt/>
                                      </p:tgtEl>
                                    </p:cond>
                                  </p:endCondLst>
                                  <p:childTnLst>
                                    <p:animScale>
                                      <p:cBhvr>
                                        <p:cTn id="6" dur="2000" fill="hold"/>
                                        <p:tgtEl>
                                          <p:spTgt spid="6"/>
                                        </p:tgtEl>
                                      </p:cBhvr>
                                      <p:by x="300000" y="30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2025_template publieksdag_02.jpg" descr="2025_template publieksdag_02.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99" name="Wijzig tekst: klik 2x"/>
          <p:cNvSpPr txBox="1">
            <a:spLocks noGrp="1"/>
          </p:cNvSpPr>
          <p:nvPr>
            <p:ph type="body" idx="4294967295"/>
          </p:nvPr>
        </p:nvSpPr>
        <p:spPr>
          <a:xfrm>
            <a:off x="381000" y="1385628"/>
            <a:ext cx="11430000" cy="4744585"/>
          </a:xfrm>
          <a:prstGeom prst="rect">
            <a:avLst/>
          </a:prstGeom>
        </p:spPr>
        <p:txBody>
          <a:bodyPr lIns="0" tIns="0" rIns="0" bIns="0"/>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dirty="0"/>
          </a:p>
        </p:txBody>
      </p:sp>
      <p:sp>
        <p:nvSpPr>
          <p:cNvPr id="300"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endParaRPr/>
          </a:p>
        </p:txBody>
      </p:sp>
      <p:pic>
        <p:nvPicPr>
          <p:cNvPr id="3" name="Afbeelding 2">
            <a:extLst>
              <a:ext uri="{FF2B5EF4-FFF2-40B4-BE49-F238E27FC236}">
                <a16:creationId xmlns:a16="http://schemas.microsoft.com/office/drawing/2014/main" id="{6A6D1F7A-EF49-4228-8FB3-5A3E22315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228" y="1772153"/>
            <a:ext cx="3431459" cy="2283480"/>
          </a:xfrm>
          <a:prstGeom prst="rect">
            <a:avLst/>
          </a:prstGeom>
        </p:spPr>
      </p:pic>
      <p:pic>
        <p:nvPicPr>
          <p:cNvPr id="7" name="Afbeelding 6">
            <a:extLst>
              <a:ext uri="{FF2B5EF4-FFF2-40B4-BE49-F238E27FC236}">
                <a16:creationId xmlns:a16="http://schemas.microsoft.com/office/drawing/2014/main" id="{80B9502A-7B66-46C5-B0A2-F8FCB9A1D6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9819" y="2287680"/>
            <a:ext cx="4711009" cy="1781149"/>
          </a:xfrm>
          <a:prstGeom prst="rect">
            <a:avLst/>
          </a:prstGeom>
        </p:spPr>
      </p:pic>
      <p:pic>
        <p:nvPicPr>
          <p:cNvPr id="9" name="Afbeelding 8">
            <a:extLst>
              <a:ext uri="{FF2B5EF4-FFF2-40B4-BE49-F238E27FC236}">
                <a16:creationId xmlns:a16="http://schemas.microsoft.com/office/drawing/2014/main" id="{50DA915C-A573-4814-A8A5-23E7F743F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9644" y="4369293"/>
            <a:ext cx="2800350" cy="1628775"/>
          </a:xfrm>
          <a:prstGeom prst="rect">
            <a:avLst/>
          </a:prstGeom>
        </p:spPr>
      </p:pic>
    </p:spTree>
    <p:extLst>
      <p:ext uri="{BB962C8B-B14F-4D97-AF65-F5344CB8AC3E}">
        <p14:creationId xmlns:p14="http://schemas.microsoft.com/office/powerpoint/2010/main" val="3304823422"/>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311" name="Wijzig tekst: klik 2x"/>
          <p:cNvSpPr txBox="1">
            <a:spLocks noGrp="1"/>
          </p:cNvSpPr>
          <p:nvPr>
            <p:ph type="body" idx="4294967295"/>
          </p:nvPr>
        </p:nvSpPr>
        <p:spPr>
          <a:xfrm>
            <a:off x="381000" y="1385628"/>
            <a:ext cx="11430000" cy="4744585"/>
          </a:xfrm>
          <a:prstGeom prst="rect">
            <a:avLst/>
          </a:prstGeom>
        </p:spPr>
        <p:txBody>
          <a:bodyPr lIns="0" tIns="0" rIns="0" bIns="0"/>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dirty="0"/>
          </a:p>
        </p:txBody>
      </p:sp>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err="1"/>
              <a:t>Rano</a:t>
            </a:r>
            <a:r>
              <a:rPr lang="nl-NL" dirty="0"/>
              <a:t> </a:t>
            </a:r>
            <a:r>
              <a:rPr lang="nl-NL" dirty="0" err="1"/>
              <a:t>resect</a:t>
            </a:r>
            <a:endParaRPr dirty="0"/>
          </a:p>
        </p:txBody>
      </p:sp>
      <p:pic>
        <p:nvPicPr>
          <p:cNvPr id="3" name="Afbeelding 2">
            <a:extLst>
              <a:ext uri="{FF2B5EF4-FFF2-40B4-BE49-F238E27FC236}">
                <a16:creationId xmlns:a16="http://schemas.microsoft.com/office/drawing/2014/main" id="{46F16BD5-4A80-4466-B8FC-00D5E9A0E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3166" y="0"/>
            <a:ext cx="8688834" cy="6858000"/>
          </a:xfrm>
          <a:prstGeom prst="rect">
            <a:avLst/>
          </a:prstGeom>
        </p:spPr>
      </p:pic>
    </p:spTree>
    <p:extLst>
      <p:ext uri="{BB962C8B-B14F-4D97-AF65-F5344CB8AC3E}">
        <p14:creationId xmlns:p14="http://schemas.microsoft.com/office/powerpoint/2010/main" val="69560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311" name="Wijzig tekst: klik 2x"/>
          <p:cNvSpPr txBox="1">
            <a:spLocks noGrp="1"/>
          </p:cNvSpPr>
          <p:nvPr>
            <p:ph type="body" idx="4294967295"/>
          </p:nvPr>
        </p:nvSpPr>
        <p:spPr>
          <a:xfrm>
            <a:off x="381000" y="1385628"/>
            <a:ext cx="11430000" cy="4744585"/>
          </a:xfrm>
          <a:prstGeom prst="rect">
            <a:avLst/>
          </a:prstGeom>
        </p:spPr>
        <p:txBody>
          <a:bodyPr lIns="0" tIns="0" rIns="0" bIns="0"/>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a:p>
        </p:txBody>
      </p:sp>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Biologie van hersentumoren beter begrijpen</a:t>
            </a:r>
            <a:endParaRPr dirty="0"/>
          </a:p>
        </p:txBody>
      </p:sp>
      <p:pic>
        <p:nvPicPr>
          <p:cNvPr id="3" name="Afbeelding 2">
            <a:extLst>
              <a:ext uri="{FF2B5EF4-FFF2-40B4-BE49-F238E27FC236}">
                <a16:creationId xmlns:a16="http://schemas.microsoft.com/office/drawing/2014/main" id="{9189B2B5-C71A-4A6E-B6E5-1C2ACC71E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614" y="1385628"/>
            <a:ext cx="7734591" cy="2269863"/>
          </a:xfrm>
          <a:prstGeom prst="rect">
            <a:avLst/>
          </a:prstGeom>
        </p:spPr>
      </p:pic>
      <p:pic>
        <p:nvPicPr>
          <p:cNvPr id="5" name="Afbeelding 4">
            <a:extLst>
              <a:ext uri="{FF2B5EF4-FFF2-40B4-BE49-F238E27FC236}">
                <a16:creationId xmlns:a16="http://schemas.microsoft.com/office/drawing/2014/main" id="{254BE0DE-E124-4CF2-AEC5-A65787DA3D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3965" y="4036868"/>
            <a:ext cx="7487035" cy="2108308"/>
          </a:xfrm>
          <a:prstGeom prst="rect">
            <a:avLst/>
          </a:prstGeom>
        </p:spPr>
      </p:pic>
    </p:spTree>
    <p:extLst>
      <p:ext uri="{BB962C8B-B14F-4D97-AF65-F5344CB8AC3E}">
        <p14:creationId xmlns:p14="http://schemas.microsoft.com/office/powerpoint/2010/main" val="1521956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2" name="Afbeelding 1">
            <a:extLst>
              <a:ext uri="{FF2B5EF4-FFF2-40B4-BE49-F238E27FC236}">
                <a16:creationId xmlns:a16="http://schemas.microsoft.com/office/drawing/2014/main" id="{542C9706-9C87-41B0-8BB3-B792C212A980}"/>
              </a:ext>
            </a:extLst>
          </p:cNvPr>
          <p:cNvPicPr>
            <a:picLocks noChangeAspect="1"/>
          </p:cNvPicPr>
          <p:nvPr/>
        </p:nvPicPr>
        <p:blipFill>
          <a:blip r:embed="rId3"/>
          <a:stretch>
            <a:fillRect/>
          </a:stretch>
        </p:blipFill>
        <p:spPr>
          <a:xfrm>
            <a:off x="2223477" y="1712827"/>
            <a:ext cx="7507377" cy="4226653"/>
          </a:xfrm>
          <a:prstGeom prst="rect">
            <a:avLst/>
          </a:prstGeom>
        </p:spPr>
      </p:pic>
      <p:sp>
        <p:nvSpPr>
          <p:cNvPr id="311" name="Wijzig tekst: klik 2x"/>
          <p:cNvSpPr txBox="1">
            <a:spLocks noGrp="1"/>
          </p:cNvSpPr>
          <p:nvPr>
            <p:ph type="body" idx="4294967295"/>
          </p:nvPr>
        </p:nvSpPr>
        <p:spPr>
          <a:xfrm>
            <a:off x="381000" y="1385628"/>
            <a:ext cx="11430000" cy="4744585"/>
          </a:xfrm>
          <a:prstGeom prst="rect">
            <a:avLst/>
          </a:prstGeom>
        </p:spPr>
        <p:txBody>
          <a:bodyPr lIns="0" tIns="0" rIns="0" bIns="0"/>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dirty="0"/>
          </a:p>
        </p:txBody>
      </p:sp>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Biologie van hersentumoren beter begrijpen</a:t>
            </a:r>
            <a:endParaRPr dirty="0"/>
          </a:p>
        </p:txBody>
      </p:sp>
    </p:spTree>
    <p:extLst>
      <p:ext uri="{BB962C8B-B14F-4D97-AF65-F5344CB8AC3E}">
        <p14:creationId xmlns:p14="http://schemas.microsoft.com/office/powerpoint/2010/main" val="374460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2" name="Afbeelding 1">
            <a:extLst>
              <a:ext uri="{FF2B5EF4-FFF2-40B4-BE49-F238E27FC236}">
                <a16:creationId xmlns:a16="http://schemas.microsoft.com/office/drawing/2014/main" id="{BB10961E-72F2-4516-844D-6C1EFFC00C90}"/>
              </a:ext>
            </a:extLst>
          </p:cNvPr>
          <p:cNvPicPr>
            <a:picLocks noChangeAspect="1"/>
          </p:cNvPicPr>
          <p:nvPr/>
        </p:nvPicPr>
        <p:blipFill>
          <a:blip r:embed="rId3"/>
          <a:stretch>
            <a:fillRect/>
          </a:stretch>
        </p:blipFill>
        <p:spPr>
          <a:xfrm>
            <a:off x="381000" y="1131888"/>
            <a:ext cx="7435457" cy="3426464"/>
          </a:xfrm>
          <a:prstGeom prst="rect">
            <a:avLst/>
          </a:prstGeom>
        </p:spPr>
      </p:pic>
      <p:pic>
        <p:nvPicPr>
          <p:cNvPr id="3" name="Afbeelding 2">
            <a:extLst>
              <a:ext uri="{FF2B5EF4-FFF2-40B4-BE49-F238E27FC236}">
                <a16:creationId xmlns:a16="http://schemas.microsoft.com/office/drawing/2014/main" id="{8F7E8229-20CF-43A7-94F7-CF4F9494CFAB}"/>
              </a:ext>
            </a:extLst>
          </p:cNvPr>
          <p:cNvPicPr>
            <a:picLocks noChangeAspect="1"/>
          </p:cNvPicPr>
          <p:nvPr/>
        </p:nvPicPr>
        <p:blipFill>
          <a:blip r:embed="rId4"/>
          <a:stretch>
            <a:fillRect/>
          </a:stretch>
        </p:blipFill>
        <p:spPr>
          <a:xfrm>
            <a:off x="2797791" y="1714351"/>
            <a:ext cx="6346473" cy="3429297"/>
          </a:xfrm>
          <a:prstGeom prst="rect">
            <a:avLst/>
          </a:prstGeom>
        </p:spPr>
      </p:pic>
      <p:pic>
        <p:nvPicPr>
          <p:cNvPr id="4" name="Afbeelding 3">
            <a:extLst>
              <a:ext uri="{FF2B5EF4-FFF2-40B4-BE49-F238E27FC236}">
                <a16:creationId xmlns:a16="http://schemas.microsoft.com/office/drawing/2014/main" id="{13DE1153-2BB5-4FB0-9944-21EF495707A7}"/>
              </a:ext>
            </a:extLst>
          </p:cNvPr>
          <p:cNvPicPr>
            <a:picLocks noChangeAspect="1"/>
          </p:cNvPicPr>
          <p:nvPr/>
        </p:nvPicPr>
        <p:blipFill>
          <a:blip r:embed="rId5"/>
          <a:stretch>
            <a:fillRect/>
          </a:stretch>
        </p:blipFill>
        <p:spPr>
          <a:xfrm>
            <a:off x="4503760" y="2533365"/>
            <a:ext cx="5936777" cy="3339437"/>
          </a:xfrm>
          <a:prstGeom prst="rect">
            <a:avLst/>
          </a:prstGeom>
        </p:spPr>
      </p:pic>
      <p:pic>
        <p:nvPicPr>
          <p:cNvPr id="5" name="Afbeelding 4">
            <a:extLst>
              <a:ext uri="{FF2B5EF4-FFF2-40B4-BE49-F238E27FC236}">
                <a16:creationId xmlns:a16="http://schemas.microsoft.com/office/drawing/2014/main" id="{43F91CEE-FF97-4D76-9BB5-D92611919C75}"/>
              </a:ext>
            </a:extLst>
          </p:cNvPr>
          <p:cNvPicPr>
            <a:picLocks noChangeAspect="1"/>
          </p:cNvPicPr>
          <p:nvPr/>
        </p:nvPicPr>
        <p:blipFill>
          <a:blip r:embed="rId6"/>
          <a:stretch>
            <a:fillRect/>
          </a:stretch>
        </p:blipFill>
        <p:spPr>
          <a:xfrm>
            <a:off x="6096002" y="3429001"/>
            <a:ext cx="5843216" cy="3286808"/>
          </a:xfrm>
          <a:prstGeom prst="rect">
            <a:avLst/>
          </a:prstGeom>
        </p:spPr>
      </p:pic>
      <p:sp>
        <p:nvSpPr>
          <p:cNvPr id="311" name="Wijzig tekst: klik 2x"/>
          <p:cNvSpPr txBox="1">
            <a:spLocks noGrp="1"/>
          </p:cNvSpPr>
          <p:nvPr>
            <p:ph type="body" idx="4294967295"/>
          </p:nvPr>
        </p:nvSpPr>
        <p:spPr>
          <a:xfrm>
            <a:off x="381000" y="1385628"/>
            <a:ext cx="11430000" cy="4744585"/>
          </a:xfrm>
          <a:prstGeom prst="rect">
            <a:avLst/>
          </a:prstGeom>
        </p:spPr>
        <p:txBody>
          <a:bodyPr lIns="0" tIns="0" rIns="0" bIns="0"/>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dirty="0"/>
          </a:p>
        </p:txBody>
      </p:sp>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Biologie van hersentumoren beter begrijpen</a:t>
            </a:r>
            <a:endParaRPr dirty="0"/>
          </a:p>
        </p:txBody>
      </p:sp>
    </p:spTree>
    <p:extLst>
      <p:ext uri="{BB962C8B-B14F-4D97-AF65-F5344CB8AC3E}">
        <p14:creationId xmlns:p14="http://schemas.microsoft.com/office/powerpoint/2010/main" val="3434034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2" name="Afbeelding 1">
            <a:extLst>
              <a:ext uri="{FF2B5EF4-FFF2-40B4-BE49-F238E27FC236}">
                <a16:creationId xmlns:a16="http://schemas.microsoft.com/office/drawing/2014/main" id="{F0BD76DE-AA3B-4A02-9233-2DAD2F00DD00}"/>
              </a:ext>
            </a:extLst>
          </p:cNvPr>
          <p:cNvPicPr>
            <a:picLocks noChangeAspect="1"/>
          </p:cNvPicPr>
          <p:nvPr/>
        </p:nvPicPr>
        <p:blipFill>
          <a:blip r:embed="rId3"/>
          <a:stretch>
            <a:fillRect/>
          </a:stretch>
        </p:blipFill>
        <p:spPr>
          <a:xfrm>
            <a:off x="381000" y="1131888"/>
            <a:ext cx="6743131" cy="4011760"/>
          </a:xfrm>
          <a:prstGeom prst="rect">
            <a:avLst/>
          </a:prstGeom>
        </p:spPr>
      </p:pic>
      <p:pic>
        <p:nvPicPr>
          <p:cNvPr id="3" name="Afbeelding 2">
            <a:extLst>
              <a:ext uri="{FF2B5EF4-FFF2-40B4-BE49-F238E27FC236}">
                <a16:creationId xmlns:a16="http://schemas.microsoft.com/office/drawing/2014/main" id="{612FE6D0-5C7F-4E51-B661-9984C4A92D10}"/>
              </a:ext>
            </a:extLst>
          </p:cNvPr>
          <p:cNvPicPr>
            <a:picLocks noChangeAspect="1"/>
          </p:cNvPicPr>
          <p:nvPr/>
        </p:nvPicPr>
        <p:blipFill>
          <a:blip r:embed="rId4"/>
          <a:stretch>
            <a:fillRect/>
          </a:stretch>
        </p:blipFill>
        <p:spPr>
          <a:xfrm>
            <a:off x="6550924" y="3684895"/>
            <a:ext cx="5260076" cy="2958793"/>
          </a:xfrm>
          <a:prstGeom prst="rect">
            <a:avLst/>
          </a:prstGeom>
        </p:spPr>
      </p:pic>
      <p:sp>
        <p:nvSpPr>
          <p:cNvPr id="311" name="Wijzig tekst: klik 2x"/>
          <p:cNvSpPr txBox="1">
            <a:spLocks noGrp="1"/>
          </p:cNvSpPr>
          <p:nvPr>
            <p:ph type="body" idx="4294967295"/>
          </p:nvPr>
        </p:nvSpPr>
        <p:spPr>
          <a:xfrm>
            <a:off x="381000" y="1385628"/>
            <a:ext cx="11430000" cy="4744585"/>
          </a:xfrm>
          <a:prstGeom prst="rect">
            <a:avLst/>
          </a:prstGeom>
        </p:spPr>
        <p:txBody>
          <a:bodyPr lIns="0" tIns="0" rIns="0" bIns="0"/>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dirty="0"/>
          </a:p>
        </p:txBody>
      </p:sp>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Biologie van hersentumoren beter begrijpen</a:t>
            </a:r>
            <a:endParaRPr dirty="0"/>
          </a:p>
        </p:txBody>
      </p:sp>
    </p:spTree>
    <p:extLst>
      <p:ext uri="{BB962C8B-B14F-4D97-AF65-F5344CB8AC3E}">
        <p14:creationId xmlns:p14="http://schemas.microsoft.com/office/powerpoint/2010/main" val="2278464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2025_template publieksdag_02.jpg" descr="2025_template publieksdag_02.jpg"/>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2" name="Afbeelding 1">
            <a:extLst>
              <a:ext uri="{FF2B5EF4-FFF2-40B4-BE49-F238E27FC236}">
                <a16:creationId xmlns:a16="http://schemas.microsoft.com/office/drawing/2014/main" id="{53E76A4A-D64F-4F79-86BF-2DFF1DC29169}"/>
              </a:ext>
            </a:extLst>
          </p:cNvPr>
          <p:cNvPicPr>
            <a:picLocks noChangeAspect="1"/>
          </p:cNvPicPr>
          <p:nvPr/>
        </p:nvPicPr>
        <p:blipFill>
          <a:blip r:embed="rId3"/>
          <a:stretch>
            <a:fillRect/>
          </a:stretch>
        </p:blipFill>
        <p:spPr>
          <a:xfrm>
            <a:off x="381001" y="1197591"/>
            <a:ext cx="7043381" cy="3946057"/>
          </a:xfrm>
          <a:prstGeom prst="rect">
            <a:avLst/>
          </a:prstGeom>
        </p:spPr>
      </p:pic>
      <p:sp>
        <p:nvSpPr>
          <p:cNvPr id="311" name="Wijzig tekst: klik 2x"/>
          <p:cNvSpPr txBox="1">
            <a:spLocks noGrp="1"/>
          </p:cNvSpPr>
          <p:nvPr>
            <p:ph type="body" idx="4294967295"/>
          </p:nvPr>
        </p:nvSpPr>
        <p:spPr>
          <a:xfrm>
            <a:off x="381000" y="1385628"/>
            <a:ext cx="11430000" cy="4744585"/>
          </a:xfrm>
          <a:prstGeom prst="rect">
            <a:avLst/>
          </a:prstGeom>
        </p:spPr>
        <p:txBody>
          <a:bodyPr lIns="0" tIns="0" rIns="0" bIns="0"/>
          <a:lstStyle/>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lang="nl-NL" dirty="0"/>
          </a:p>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lang="nl-NL" dirty="0"/>
          </a:p>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lang="nl-NL" dirty="0"/>
          </a:p>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lang="nl-NL" dirty="0"/>
          </a:p>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lang="nl-NL" dirty="0"/>
          </a:p>
          <a:p>
            <a:pPr marL="290513"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lang="nl-NL" dirty="0"/>
          </a:p>
          <a:p>
            <a:pPr marL="4075113" lvl="8" indent="-290513">
              <a:lnSpc>
                <a:spcPct val="100000"/>
              </a:lnSpc>
              <a:spcBef>
                <a:spcPts val="1300"/>
              </a:spcBef>
              <a:buClr>
                <a:srgbClr val="006DB2"/>
              </a:buClr>
              <a:buFontTx/>
              <a:defRPr sz="2500">
                <a:solidFill>
                  <a:srgbClr val="752120"/>
                </a:solidFill>
                <a:latin typeface="Montserrat ExtraLight"/>
                <a:ea typeface="Montserrat ExtraLight"/>
                <a:cs typeface="Montserrat ExtraLight"/>
                <a:sym typeface="Montserrat ExtraLight"/>
              </a:defRPr>
            </a:pPr>
            <a:endParaRPr dirty="0"/>
          </a:p>
        </p:txBody>
      </p:sp>
      <p:sp>
        <p:nvSpPr>
          <p:cNvPr id="312" name="Wijzig tekst: klik 2x"/>
          <p:cNvSpPr txBox="1">
            <a:spLocks noGrp="1"/>
          </p:cNvSpPr>
          <p:nvPr>
            <p:ph type="title" idx="4294967295"/>
          </p:nvPr>
        </p:nvSpPr>
        <p:spPr>
          <a:xfrm>
            <a:off x="381000" y="0"/>
            <a:ext cx="10668000" cy="1131888"/>
          </a:xfrm>
          <a:prstGeom prst="rect">
            <a:avLst/>
          </a:prstGeom>
        </p:spPr>
        <p:txBody>
          <a:bodyPr lIns="0" tIns="0" rIns="0" bIns="0"/>
          <a:lstStyle/>
          <a:p>
            <a:pPr>
              <a:lnSpc>
                <a:spcPct val="100000"/>
              </a:lnSpc>
              <a:defRPr sz="3000">
                <a:solidFill>
                  <a:srgbClr val="FFFFFF"/>
                </a:solidFill>
                <a:latin typeface="Montserrat SemiBold"/>
                <a:ea typeface="Montserrat SemiBold"/>
                <a:cs typeface="Montserrat SemiBold"/>
                <a:sym typeface="Montserrat SemiBold"/>
              </a:defRPr>
            </a:pPr>
            <a:r>
              <a:rPr lang="nl-NL" dirty="0"/>
              <a:t>Biologie van hersentumoren beter begrijpen</a:t>
            </a:r>
            <a:endParaRPr dirty="0"/>
          </a:p>
        </p:txBody>
      </p:sp>
      <p:sp>
        <p:nvSpPr>
          <p:cNvPr id="12" name="Tekstvak 11">
            <a:extLst>
              <a:ext uri="{FF2B5EF4-FFF2-40B4-BE49-F238E27FC236}">
                <a16:creationId xmlns:a16="http://schemas.microsoft.com/office/drawing/2014/main" id="{EAE8A1F8-A7E7-4EC1-A4CE-54DA7AD9DD03}"/>
              </a:ext>
            </a:extLst>
          </p:cNvPr>
          <p:cNvSpPr txBox="1"/>
          <p:nvPr/>
        </p:nvSpPr>
        <p:spPr>
          <a:xfrm>
            <a:off x="504967" y="1924334"/>
            <a:ext cx="10109388" cy="39703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dirty="0">
              <a:ln>
                <a:noFill/>
              </a:ln>
              <a:solidFill>
                <a:srgbClr val="000000"/>
              </a:solidFill>
              <a:effectLst/>
              <a:uFillTx/>
              <a:latin typeface="+mj-lt"/>
              <a:ea typeface="+mj-ea"/>
              <a:cs typeface="+mj-cs"/>
              <a:sym typeface="Helvetica"/>
            </a:endParaRPr>
          </a:p>
          <a:p>
            <a:pPr marL="0" marR="0" indent="0" algn="l" defTabSz="914400" rtl="0" fontAlgn="auto" latinLnBrk="0" hangingPunct="0">
              <a:lnSpc>
                <a:spcPct val="100000"/>
              </a:lnSpc>
              <a:spcBef>
                <a:spcPts val="0"/>
              </a:spcBef>
              <a:spcAft>
                <a:spcPts val="0"/>
              </a:spcAft>
              <a:buClrTx/>
              <a:buSzTx/>
              <a:buFontTx/>
              <a:buNone/>
              <a:tabLst/>
            </a:pPr>
            <a:endParaRPr lang="nl-NL" dirty="0"/>
          </a:p>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dirty="0">
              <a:ln>
                <a:noFill/>
              </a:ln>
              <a:solidFill>
                <a:srgbClr val="000000"/>
              </a:solidFill>
              <a:effectLst/>
              <a:uFillTx/>
              <a:latin typeface="+mj-lt"/>
              <a:ea typeface="+mj-ea"/>
              <a:cs typeface="+mj-cs"/>
              <a:sym typeface="Helvetica"/>
            </a:endParaRPr>
          </a:p>
          <a:p>
            <a:pPr marL="0" marR="0" indent="0" algn="l" defTabSz="914400" rtl="0" fontAlgn="auto" latinLnBrk="0" hangingPunct="0">
              <a:lnSpc>
                <a:spcPct val="100000"/>
              </a:lnSpc>
              <a:spcBef>
                <a:spcPts val="0"/>
              </a:spcBef>
              <a:spcAft>
                <a:spcPts val="0"/>
              </a:spcAft>
              <a:buClrTx/>
              <a:buSzTx/>
              <a:buFontTx/>
              <a:buNone/>
              <a:tabLst/>
            </a:pPr>
            <a:endParaRPr lang="nl-NL" dirty="0"/>
          </a:p>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dirty="0">
              <a:ln>
                <a:noFill/>
              </a:ln>
              <a:solidFill>
                <a:srgbClr val="000000"/>
              </a:solidFill>
              <a:effectLst/>
              <a:uFillTx/>
              <a:latin typeface="+mj-lt"/>
              <a:ea typeface="+mj-ea"/>
              <a:cs typeface="+mj-cs"/>
              <a:sym typeface="Helvetica"/>
            </a:endParaRPr>
          </a:p>
          <a:p>
            <a:pPr marL="0" marR="0" indent="0" algn="l" defTabSz="914400" rtl="0" fontAlgn="auto" latinLnBrk="0" hangingPunct="0">
              <a:lnSpc>
                <a:spcPct val="100000"/>
              </a:lnSpc>
              <a:spcBef>
                <a:spcPts val="0"/>
              </a:spcBef>
              <a:spcAft>
                <a:spcPts val="0"/>
              </a:spcAft>
              <a:buClrTx/>
              <a:buSzTx/>
              <a:buFontTx/>
              <a:buNone/>
              <a:tabLst/>
            </a:pPr>
            <a:endParaRPr lang="nl-NL" dirty="0"/>
          </a:p>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dirty="0">
              <a:ln>
                <a:noFill/>
              </a:ln>
              <a:solidFill>
                <a:srgbClr val="000000"/>
              </a:solidFill>
              <a:effectLst/>
              <a:uFillTx/>
              <a:latin typeface="+mj-lt"/>
              <a:ea typeface="+mj-ea"/>
              <a:cs typeface="+mj-cs"/>
              <a:sym typeface="Helvetica"/>
            </a:endParaRPr>
          </a:p>
          <a:p>
            <a:pPr marL="0" marR="0" indent="0" algn="l" defTabSz="914400" rtl="0" fontAlgn="auto" latinLnBrk="0" hangingPunct="0">
              <a:lnSpc>
                <a:spcPct val="100000"/>
              </a:lnSpc>
              <a:spcBef>
                <a:spcPts val="0"/>
              </a:spcBef>
              <a:spcAft>
                <a:spcPts val="0"/>
              </a:spcAft>
              <a:buClrTx/>
              <a:buSzTx/>
              <a:buFontTx/>
              <a:buNone/>
              <a:tabLst/>
            </a:pPr>
            <a:endParaRPr lang="nl-NL" dirty="0"/>
          </a:p>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dirty="0">
              <a:ln>
                <a:noFill/>
              </a:ln>
              <a:solidFill>
                <a:srgbClr val="000000"/>
              </a:solidFill>
              <a:effectLst/>
              <a:uFillTx/>
              <a:latin typeface="+mj-lt"/>
              <a:ea typeface="+mj-ea"/>
              <a:cs typeface="+mj-cs"/>
              <a:sym typeface="Helvetica"/>
            </a:endParaRPr>
          </a:p>
          <a:p>
            <a:pPr marL="0" marR="0" indent="0" algn="l" defTabSz="914400" rtl="0" fontAlgn="auto" latinLnBrk="0" hangingPunct="0">
              <a:lnSpc>
                <a:spcPct val="100000"/>
              </a:lnSpc>
              <a:spcBef>
                <a:spcPts val="0"/>
              </a:spcBef>
              <a:spcAft>
                <a:spcPts val="0"/>
              </a:spcAft>
              <a:buClrTx/>
              <a:buSzTx/>
              <a:buFontTx/>
              <a:buNone/>
              <a:tabLst/>
            </a:pPr>
            <a:endParaRPr lang="nl-NL" dirty="0"/>
          </a:p>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dirty="0">
              <a:ln>
                <a:noFill/>
              </a:ln>
              <a:solidFill>
                <a:srgbClr val="000000"/>
              </a:solidFill>
              <a:effectLst/>
              <a:uFillTx/>
              <a:latin typeface="+mj-lt"/>
              <a:ea typeface="+mj-ea"/>
              <a:cs typeface="+mj-cs"/>
              <a:sym typeface="Helvetica"/>
            </a:endParaRPr>
          </a:p>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dirty="0">
              <a:ln>
                <a:noFill/>
              </a:ln>
              <a:solidFill>
                <a:srgbClr val="000000"/>
              </a:solidFill>
              <a:effectLst/>
              <a:uFillTx/>
              <a:latin typeface="+mj-lt"/>
              <a:ea typeface="+mj-ea"/>
              <a:cs typeface="+mj-cs"/>
              <a:sym typeface="Helvetica"/>
            </a:endParaRPr>
          </a:p>
          <a:p>
            <a:pPr marL="0" marR="0" indent="0" algn="l" defTabSz="914400" rtl="0" fontAlgn="auto" latinLnBrk="0" hangingPunct="0">
              <a:lnSpc>
                <a:spcPct val="100000"/>
              </a:lnSpc>
              <a:spcBef>
                <a:spcPts val="0"/>
              </a:spcBef>
              <a:spcAft>
                <a:spcPts val="0"/>
              </a:spcAft>
              <a:buClrTx/>
              <a:buSzTx/>
              <a:buFontTx/>
              <a:buNone/>
              <a:tabLst/>
            </a:pPr>
            <a:endParaRPr kumimoji="0" lang="nl-NL" sz="1800" b="0" i="0" u="none" strike="noStrike" cap="none" spc="0" normalizeH="0" baseline="0" dirty="0">
              <a:ln>
                <a:noFill/>
              </a:ln>
              <a:solidFill>
                <a:srgbClr val="000000"/>
              </a:solidFill>
              <a:effectLst/>
              <a:uFillTx/>
              <a:latin typeface="+mj-lt"/>
              <a:ea typeface="+mj-ea"/>
              <a:cs typeface="+mj-cs"/>
              <a:sym typeface="Helvetica"/>
            </a:endParaRPr>
          </a:p>
          <a:p>
            <a:pPr marL="0" marR="0" indent="0" algn="l" defTabSz="914400" rtl="0" fontAlgn="auto" latinLnBrk="0" hangingPunct="0">
              <a:lnSpc>
                <a:spcPct val="100000"/>
              </a:lnSpc>
              <a:spcBef>
                <a:spcPts val="0"/>
              </a:spcBef>
              <a:spcAft>
                <a:spcPts val="0"/>
              </a:spcAft>
              <a:buClrTx/>
              <a:buSzTx/>
              <a:buFontTx/>
              <a:buNone/>
              <a:tabLst/>
            </a:pPr>
            <a:r>
              <a:rPr kumimoji="0" lang="nl-NL" sz="1800" b="0" i="0" u="none" strike="noStrike" cap="none" spc="0" normalizeH="0" baseline="0" dirty="0">
                <a:ln>
                  <a:noFill/>
                </a:ln>
                <a:solidFill>
                  <a:srgbClr val="000000"/>
                </a:solidFill>
                <a:effectLst/>
                <a:uFillTx/>
                <a:latin typeface="+mj-lt"/>
                <a:ea typeface="+mj-ea"/>
                <a:cs typeface="+mj-cs"/>
                <a:sym typeface="Helvetica"/>
              </a:rPr>
              <a:t>Toekomst: </a:t>
            </a:r>
            <a:r>
              <a:rPr lang="nl-NL" dirty="0"/>
              <a:t>Combineren van DNA </a:t>
            </a:r>
            <a:r>
              <a:rPr lang="nl-NL" dirty="0" err="1"/>
              <a:t>methylering</a:t>
            </a:r>
            <a:r>
              <a:rPr lang="nl-NL" dirty="0"/>
              <a:t> met digitale pathologie</a:t>
            </a:r>
            <a:endParaRPr kumimoji="0" lang="nl-NL" sz="1800" b="0" i="0" u="none" strike="noStrike" cap="none" spc="0" normalizeH="0" baseline="0" dirty="0">
              <a:ln>
                <a:noFill/>
              </a:ln>
              <a:solidFill>
                <a:srgbClr val="000000"/>
              </a:solidFill>
              <a:effectLst/>
              <a:uFillTx/>
              <a:latin typeface="+mj-lt"/>
              <a:ea typeface="+mj-ea"/>
              <a:cs typeface="+mj-cs"/>
              <a:sym typeface="Helvetica"/>
            </a:endParaRPr>
          </a:p>
        </p:txBody>
      </p:sp>
    </p:spTree>
    <p:extLst>
      <p:ext uri="{BB962C8B-B14F-4D97-AF65-F5344CB8AC3E}">
        <p14:creationId xmlns:p14="http://schemas.microsoft.com/office/powerpoint/2010/main" val="2741399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Kantoorthema">
  <a:themeElements>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Kantoorthema">
      <a:majorFont>
        <a:latin typeface="Helvetica"/>
        <a:ea typeface="Helvetica"/>
        <a:cs typeface="Helvetica"/>
      </a:majorFont>
      <a:minorFont>
        <a:latin typeface="Calibri"/>
        <a:ea typeface="Calibri"/>
        <a:cs typeface="Calibri"/>
      </a:minorFont>
    </a:fontScheme>
    <a:fmtScheme name="Kantoor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Kantoorthema">
  <a:themeElements>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Kantoorthema">
      <a:majorFont>
        <a:latin typeface="Helvetica"/>
        <a:ea typeface="Helvetica"/>
        <a:cs typeface="Helvetica"/>
      </a:majorFont>
      <a:minorFont>
        <a:latin typeface="Calibri"/>
        <a:ea typeface="Calibri"/>
        <a:cs typeface="Calibri"/>
      </a:minorFont>
    </a:fontScheme>
    <a:fmtScheme name="Kantoor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1275</TotalTime>
  <Words>1421</Words>
  <Application>Microsoft Office PowerPoint</Application>
  <PresentationFormat>Breedbeeld</PresentationFormat>
  <Paragraphs>192</Paragraphs>
  <Slides>44</Slides>
  <Notes>18</Notes>
  <HiddenSlides>0</HiddenSlides>
  <MMClips>0</MMClips>
  <ScaleCrop>false</ScaleCrop>
  <HeadingPairs>
    <vt:vector size="6" baseType="variant">
      <vt:variant>
        <vt:lpstr>Gebruikte lettertypen</vt:lpstr>
      </vt:variant>
      <vt:variant>
        <vt:i4>13</vt:i4>
      </vt:variant>
      <vt:variant>
        <vt:lpstr>Thema</vt:lpstr>
      </vt:variant>
      <vt:variant>
        <vt:i4>1</vt:i4>
      </vt:variant>
      <vt:variant>
        <vt:lpstr>Diatitels</vt:lpstr>
      </vt:variant>
      <vt:variant>
        <vt:i4>44</vt:i4>
      </vt:variant>
    </vt:vector>
  </HeadingPairs>
  <TitlesOfParts>
    <vt:vector size="58" baseType="lpstr">
      <vt:lpstr>Arial</vt:lpstr>
      <vt:lpstr>Calibri</vt:lpstr>
      <vt:lpstr>Google Sans</vt:lpstr>
      <vt:lpstr>Gulliver</vt:lpstr>
      <vt:lpstr>Helvetica</vt:lpstr>
      <vt:lpstr>inherit</vt:lpstr>
      <vt:lpstr>Merriweather</vt:lpstr>
      <vt:lpstr>montserrat</vt:lpstr>
      <vt:lpstr>Montserrat ExtraLight</vt:lpstr>
      <vt:lpstr>Montserrat SemiBold</vt:lpstr>
      <vt:lpstr>NexusSerifWebPro</vt:lpstr>
      <vt:lpstr>ScalaLancetPro</vt:lpstr>
      <vt:lpstr>Source Sans Pro</vt:lpstr>
      <vt:lpstr>Kantoorthema</vt:lpstr>
      <vt:lpstr>PowerPoint-presentatie</vt:lpstr>
      <vt:lpstr>PowerPoint-presentatie</vt:lpstr>
      <vt:lpstr>Is het  wondermiddel gevonden?</vt:lpstr>
      <vt:lpstr>Waar zijn wel stappen gezet?</vt:lpstr>
      <vt:lpstr>Biologie van hersentumoren beter begrijpen</vt:lpstr>
      <vt:lpstr>Biologie van hersentumoren beter begrijpen</vt:lpstr>
      <vt:lpstr>Biologie van hersentumoren beter begrijpen</vt:lpstr>
      <vt:lpstr>Biologie van hersentumoren beter begrijpen</vt:lpstr>
      <vt:lpstr>Biologie van hersentumoren beter begrijpen</vt:lpstr>
      <vt:lpstr>Onderzoek naar nieuwe behandelingen</vt:lpstr>
      <vt:lpstr>Onderzoek naar nieuwe behandelingen </vt:lpstr>
      <vt:lpstr>Behandeling met bestraling en chemotherapie: CATNON</vt:lpstr>
      <vt:lpstr>Behandeling met bestraling en chemotherapie: CATNON</vt:lpstr>
      <vt:lpstr>CATNON trial</vt:lpstr>
      <vt:lpstr>CATNON trial</vt:lpstr>
      <vt:lpstr>IDH-remmers</vt:lpstr>
      <vt:lpstr>Immunotherapie</vt:lpstr>
      <vt:lpstr>Immunotherapie: waarom lukt het maar niet?</vt:lpstr>
      <vt:lpstr>Immuun checkpoint inhibitors</vt:lpstr>
      <vt:lpstr>Immunotherapie: CAR-T cells</vt:lpstr>
      <vt:lpstr>Vaccinaties</vt:lpstr>
      <vt:lpstr>Combinatie strategieën</vt:lpstr>
      <vt:lpstr>Immunotherapie: DMMR</vt:lpstr>
      <vt:lpstr>Chemotherapie: LOMGBM</vt:lpstr>
      <vt:lpstr>Is minder vaak bestralen ook effectief? GOLD-trial</vt:lpstr>
      <vt:lpstr>Neurochirurgie</vt:lpstr>
      <vt:lpstr>Is meer tumor weghalen beter?</vt:lpstr>
      <vt:lpstr>Neurochirurgie: mate van resectie</vt:lpstr>
      <vt:lpstr>Is meer tumor weghalen beter? IDH mutant</vt:lpstr>
      <vt:lpstr>Welke operatie bij een glioblastoom?</vt:lpstr>
      <vt:lpstr>Focused Ultrasound (FUS)</vt:lpstr>
      <vt:lpstr>Radiologie: FET PET</vt:lpstr>
      <vt:lpstr>Advanced Care Planning (ACP)</vt:lpstr>
      <vt:lpstr>ACP</vt:lpstr>
      <vt:lpstr>ACP</vt:lpstr>
      <vt:lpstr>Shared decision making</vt:lpstr>
      <vt:lpstr>PowerPoint-presentatie</vt:lpstr>
      <vt:lpstr>PowerPoint-presentatie</vt:lpstr>
      <vt:lpstr>PowerPoint-presentatie</vt:lpstr>
      <vt:lpstr>Volgende inzichten: </vt:lpstr>
      <vt:lpstr>PowerPoint-presentatie</vt:lpstr>
      <vt:lpstr>PowerPoint-presentatie</vt:lpstr>
      <vt:lpstr>PowerPoint-presentatie</vt:lpstr>
      <vt:lpstr>Rano resect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Sammy Olijslagers</dc:creator>
  <cp:lastModifiedBy>Monique Hanse</cp:lastModifiedBy>
  <cp:revision>53</cp:revision>
  <dcterms:modified xsi:type="dcterms:W3CDTF">2026-03-09T21:42:55Z</dcterms:modified>
</cp:coreProperties>
</file>