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395" r:id="rId5"/>
    <p:sldId id="269" r:id="rId6"/>
    <p:sldId id="573" r:id="rId7"/>
    <p:sldId id="574" r:id="rId8"/>
    <p:sldId id="575" r:id="rId9"/>
    <p:sldId id="576" r:id="rId10"/>
    <p:sldId id="577" r:id="rId11"/>
    <p:sldId id="578" r:id="rId12"/>
    <p:sldId id="581" r:id="rId13"/>
    <p:sldId id="273" r:id="rId14"/>
    <p:sldId id="381" r:id="rId15"/>
    <p:sldId id="583" r:id="rId16"/>
    <p:sldId id="586" r:id="rId17"/>
    <p:sldId id="392" r:id="rId18"/>
    <p:sldId id="585" r:id="rId19"/>
    <p:sldId id="292" r:id="rId20"/>
    <p:sldId id="587" r:id="rId21"/>
    <p:sldId id="580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1230" userDrawn="1">
          <p15:clr>
            <a:srgbClr val="A4A3A4"/>
          </p15:clr>
        </p15:guide>
        <p15:guide id="2" pos="21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BD6"/>
    <a:srgbClr val="CCECFF"/>
    <a:srgbClr val="99CCFF"/>
    <a:srgbClr val="5390CF"/>
    <a:srgbClr val="80181B"/>
    <a:srgbClr val="E84C4F"/>
    <a:srgbClr val="518DCB"/>
    <a:srgbClr val="DAE3E0"/>
    <a:srgbClr val="FEF0E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89" autoAdjust="0"/>
    <p:restoredTop sz="75910" autoAdjust="0"/>
  </p:normalViewPr>
  <p:slideViewPr>
    <p:cSldViewPr snapToGrid="0" showGuides="1">
      <p:cViewPr varScale="1">
        <p:scale>
          <a:sx n="45" d="100"/>
          <a:sy n="45" d="100"/>
        </p:scale>
        <p:origin x="856" y="56"/>
      </p:cViewPr>
      <p:guideLst>
        <p:guide orient="horz" pos="1230"/>
        <p:guide pos="2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88" name="Shape 28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Problemen</a:t>
            </a:r>
            <a:r>
              <a:rPr lang="en-US" dirty="0"/>
              <a:t> in de </a:t>
            </a:r>
            <a:r>
              <a:rPr lang="en-US" dirty="0" err="1"/>
              <a:t>cognitieve</a:t>
            </a:r>
            <a:r>
              <a:rPr lang="en-US" dirty="0"/>
              <a:t> </a:t>
            </a:r>
            <a:r>
              <a:rPr lang="en-US" dirty="0" err="1"/>
              <a:t>functies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4262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681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Mgoelijkheden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verbetering</a:t>
            </a:r>
            <a:r>
              <a:rPr lang="en-US" dirty="0"/>
              <a:t>/</a:t>
            </a:r>
            <a:r>
              <a:rPr lang="en-US" dirty="0" err="1"/>
              <a:t>leren</a:t>
            </a:r>
            <a:r>
              <a:rPr lang="en-US" dirty="0"/>
              <a:t>/</a:t>
            </a:r>
            <a:r>
              <a:rPr lang="en-US" dirty="0" err="1"/>
              <a:t>revalidatie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7260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Gelukkig</a:t>
            </a:r>
            <a:r>
              <a:rPr lang="en-US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weten</a:t>
            </a:r>
            <a:r>
              <a:rPr lang="en-US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we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tegenwoordig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dat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de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hersenen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ons</a:t>
            </a:r>
            <a:r>
              <a:rPr lang="en-US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hele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leven</a:t>
            </a:r>
            <a:r>
              <a:rPr lang="en-US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lang in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staat</a:t>
            </a:r>
            <a:r>
              <a:rPr lang="en-US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zijn</a:t>
            </a:r>
            <a:r>
              <a:rPr lang="en-US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nieuwe</a:t>
            </a:r>
            <a:r>
              <a:rPr lang="en-US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dingen</a:t>
            </a:r>
            <a:r>
              <a:rPr lang="en-US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te</a:t>
            </a:r>
            <a:r>
              <a:rPr lang="en-US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leren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Hier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maken</a:t>
            </a:r>
            <a:r>
              <a:rPr lang="en-US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we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gebruik</a:t>
            </a:r>
            <a:r>
              <a:rPr lang="en-US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van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bij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cogn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rev. 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Er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zijn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3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belangrijke</a:t>
            </a:r>
            <a:r>
              <a:rPr lang="en-US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vormen</a:t>
            </a:r>
            <a:r>
              <a:rPr lang="en-US" b="1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van CR;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behandeling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vaak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gegeven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door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neuropsych</a:t>
            </a:r>
            <a:endParaRPr lang="en-US" b="1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Alle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cognitieve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revalidatie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zou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moeten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beginnen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met </a:t>
            </a:r>
            <a:r>
              <a:rPr lang="en-US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Uitleg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: wat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zijn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cognitieve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problemen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,</a:t>
            </a: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welke zaken hier mogelijk op van invloed en gevolgen voor dagelijks functioneren. </a:t>
            </a:r>
            <a:endParaRPr lang="en-US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Strategietraining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: </a:t>
            </a: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aanpak waarmee de patiënt geleerd wordt om </a:t>
            </a:r>
            <a:r>
              <a:rPr lang="nl-N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strategieën(tips en trucs) in te zetten </a:t>
            </a: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bij de dagelijkse problemen. Hierdoor kan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pt</a:t>
            </a: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zich beter aanpassen en verbetert het functioneren thuis, school, werk. Geheugensteuntjes gebruiken.</a:t>
            </a:r>
            <a:endParaRPr lang="en-US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0" dirty="0" err="1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Hertraining</a:t>
            </a:r>
            <a:r>
              <a:rPr lang="en-US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: </a:t>
            </a: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cognitieve </a:t>
            </a:r>
            <a:r>
              <a:rPr lang="nl-NL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vaardigh</a:t>
            </a: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verbeteren door het </a:t>
            </a:r>
            <a:r>
              <a:rPr lang="nl-N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heel veel doen van oefeningen </a:t>
            </a:r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voor de specifieke cognitieve problemen(zoals de concentratie). </a:t>
            </a:r>
          </a:p>
          <a:p>
            <a:r>
              <a:rPr lang="nl-N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Natuurlijk kunnen deze vormen ook gecombineerd worden. </a:t>
            </a:r>
            <a:endParaRPr lang="en-US" b="0" i="0" dirty="0">
              <a:solidFill>
                <a:srgbClr val="333333"/>
              </a:solidFill>
              <a:effectLst/>
              <a:latin typeface="Source Sans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0B42D-F237-4AA4-81A8-DEC5FEDF6D84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0552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Hoe </a:t>
            </a:r>
            <a:r>
              <a:rPr lang="en-US" b="1" dirty="0" err="1">
                <a:latin typeface="+mn-lt"/>
              </a:rPr>
              <a:t>kom</a:t>
            </a:r>
            <a:r>
              <a:rPr lang="en-US" b="1" dirty="0">
                <a:latin typeface="+mn-lt"/>
              </a:rPr>
              <a:t> je </a:t>
            </a:r>
            <a:r>
              <a:rPr lang="en-US" b="1" dirty="0" err="1">
                <a:latin typeface="+mn-lt"/>
              </a:rPr>
              <a:t>bij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cogn</a:t>
            </a:r>
            <a:r>
              <a:rPr lang="en-US" b="1" dirty="0">
                <a:latin typeface="+mn-lt"/>
              </a:rPr>
              <a:t> rev </a:t>
            </a:r>
            <a:r>
              <a:rPr lang="en-US" b="1" dirty="0" err="1">
                <a:latin typeface="+mn-lt"/>
              </a:rPr>
              <a:t>terecht</a:t>
            </a:r>
            <a:r>
              <a:rPr lang="en-US" dirty="0">
                <a:latin typeface="+mn-lt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Medisch </a:t>
            </a:r>
            <a:r>
              <a:rPr lang="en-US" dirty="0" err="1">
                <a:latin typeface="+mn-lt"/>
              </a:rPr>
              <a:t>psycholoog</a:t>
            </a:r>
            <a:r>
              <a:rPr lang="en-US" dirty="0">
                <a:latin typeface="+mn-lt"/>
              </a:rPr>
              <a:t> ZH: door </a:t>
            </a:r>
            <a:r>
              <a:rPr lang="en-US" dirty="0" err="1">
                <a:latin typeface="+mn-lt"/>
              </a:rPr>
              <a:t>neuroloog</a:t>
            </a:r>
            <a:r>
              <a:rPr lang="en-US" dirty="0">
                <a:latin typeface="+mn-lt"/>
              </a:rPr>
              <a:t>/</a:t>
            </a:r>
            <a:r>
              <a:rPr lang="en-US" dirty="0" err="1">
                <a:latin typeface="+mn-lt"/>
              </a:rPr>
              <a:t>neurochirurg</a:t>
            </a:r>
            <a:endParaRPr lang="en-US" dirty="0">
              <a:latin typeface="+mn-lt"/>
            </a:endParaRPr>
          </a:p>
          <a:p>
            <a:pPr lvl="1"/>
            <a:r>
              <a:rPr lang="en-US" sz="3200" dirty="0" err="1">
                <a:latin typeface="+mn-lt"/>
              </a:rPr>
              <a:t>Weinig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neuropsychologen</a:t>
            </a:r>
            <a:r>
              <a:rPr lang="en-US" sz="3200" dirty="0">
                <a:latin typeface="+mn-lt"/>
              </a:rPr>
              <a:t>, </a:t>
            </a:r>
            <a:r>
              <a:rPr lang="en-US" sz="3200" dirty="0" err="1">
                <a:latin typeface="+mn-lt"/>
              </a:rPr>
              <a:t>weinig</a:t>
            </a:r>
            <a:r>
              <a:rPr lang="en-US" sz="3200" dirty="0">
                <a:latin typeface="+mn-lt"/>
              </a:rPr>
              <a:t> </a:t>
            </a:r>
            <a:r>
              <a:rPr lang="en-US" sz="3200" dirty="0" err="1">
                <a:latin typeface="+mn-lt"/>
              </a:rPr>
              <a:t>sessies</a:t>
            </a:r>
            <a:endParaRPr lang="en-US" sz="3200" dirty="0">
              <a:latin typeface="+mn-lt"/>
            </a:endParaRPr>
          </a:p>
          <a:p>
            <a:pPr marL="290513" lvl="1" indent="-290513">
              <a:spcBef>
                <a:spcPct val="40000"/>
              </a:spcBef>
              <a:buChar char="•"/>
            </a:pPr>
            <a:r>
              <a:rPr lang="nl-NL" sz="3200" dirty="0">
                <a:latin typeface="+mn-lt"/>
                <a:ea typeface="+mn-ea"/>
              </a:rPr>
              <a:t>Praktijk neuropsycholoog: door huisarts</a:t>
            </a:r>
          </a:p>
          <a:p>
            <a:pPr lvl="1"/>
            <a:r>
              <a:rPr lang="nl-NL" sz="3200" dirty="0">
                <a:latin typeface="+mn-lt"/>
              </a:rPr>
              <a:t>Zijn er niet veel van die dat kunnen of bieden; vergoeding?</a:t>
            </a:r>
          </a:p>
          <a:p>
            <a:pPr marL="290513" lvl="1" indent="-290513">
              <a:spcBef>
                <a:spcPct val="40000"/>
              </a:spcBef>
              <a:buChar char="•"/>
            </a:pPr>
            <a:r>
              <a:rPr lang="nl-NL" sz="3200" dirty="0">
                <a:latin typeface="+mn-lt"/>
                <a:ea typeface="+mn-ea"/>
              </a:rPr>
              <a:t>Revalidatiecentrum: huisarts/specialist</a:t>
            </a:r>
          </a:p>
          <a:p>
            <a:pPr marL="290513" marR="0" lvl="1" indent="-290513" algn="l" defTabSz="914400" rtl="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lang="nl-NL" sz="3200" dirty="0">
              <a:latin typeface="+mn-lt"/>
              <a:ea typeface="+mn-ea"/>
            </a:endParaRPr>
          </a:p>
          <a:p>
            <a:pPr marL="290513" marR="0" lvl="1" indent="-290513" algn="l" defTabSz="914400" rtl="0" eaLnBrk="1" fontAlgn="auto" latinLnBrk="0" hangingPunct="1">
              <a:lnSpc>
                <a:spcPct val="100000"/>
              </a:lnSpc>
              <a:spcBef>
                <a:spcPct val="4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nl-NL" sz="3200" dirty="0"/>
              <a:t>Onderzoek via ziekenhuis of revalidatiecentrum → </a:t>
            </a:r>
            <a:r>
              <a:rPr lang="nl-NL" sz="3200" b="1" dirty="0"/>
              <a:t>basisverzekering</a:t>
            </a:r>
            <a:r>
              <a:rPr lang="nl-NL" sz="3200" dirty="0"/>
              <a:t> (wel eigen risico) Via de GGZ met verwijzing huisarts → </a:t>
            </a:r>
            <a:r>
              <a:rPr lang="nl-NL" sz="3200" b="1" dirty="0"/>
              <a:t>basisverzekering</a:t>
            </a:r>
            <a:r>
              <a:rPr lang="nl-NL" sz="3200" dirty="0"/>
              <a:t> Privé / zonder verwijzing → </a:t>
            </a:r>
            <a:r>
              <a:rPr lang="nl-NL" sz="3200" b="1" dirty="0"/>
              <a:t>meestal niet vergoed</a:t>
            </a:r>
            <a:endParaRPr lang="en-US" sz="3200" dirty="0">
              <a:latin typeface="+mn-lt"/>
              <a:ea typeface="+mn-ea"/>
            </a:endParaRPr>
          </a:p>
          <a:p>
            <a:pPr marL="290513" lvl="1" indent="-290513">
              <a:spcBef>
                <a:spcPct val="40000"/>
              </a:spcBef>
              <a:buChar char="•"/>
            </a:pPr>
            <a:endParaRPr lang="en-US" sz="3200" dirty="0">
              <a:latin typeface="+mn-lt"/>
              <a:ea typeface="+mn-ea"/>
            </a:endParaRP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0B42D-F237-4AA4-81A8-DEC5FEDF6D84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7285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9779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dirty="0">
                <a:effectLst/>
                <a:latin typeface="+mn-lt"/>
                <a:ea typeface="+mn-ea"/>
                <a:cs typeface="+mn-cs"/>
                <a:sym typeface="Calibri"/>
              </a:rPr>
              <a:t>Pauzeer: voorkom vermoeidheid.</a:t>
            </a:r>
          </a:p>
          <a:p>
            <a:r>
              <a:rPr lang="nl-NL" sz="1200" b="0" i="0" dirty="0">
                <a:effectLst/>
                <a:latin typeface="+mn-lt"/>
                <a:ea typeface="+mn-ea"/>
                <a:cs typeface="+mn-cs"/>
                <a:sym typeface="Calibri"/>
              </a:rPr>
              <a:t>Rustige omgeving: voorkom afleiding.</a:t>
            </a:r>
          </a:p>
          <a:p>
            <a:r>
              <a:rPr lang="nl-NL" sz="1200" b="0" i="0" dirty="0">
                <a:effectLst/>
                <a:latin typeface="+mn-lt"/>
                <a:ea typeface="+mn-ea"/>
                <a:cs typeface="+mn-cs"/>
                <a:sym typeface="Calibri"/>
              </a:rPr>
              <a:t>Een ding tegelijkertijd: bewaak het verdelen van de aandacht.</a:t>
            </a:r>
          </a:p>
          <a:p>
            <a:r>
              <a:rPr lang="nl-NL" sz="1200" b="0" i="0" dirty="0">
                <a:effectLst/>
                <a:latin typeface="+mn-lt"/>
                <a:ea typeface="+mn-ea"/>
                <a:cs typeface="+mn-cs"/>
                <a:sym typeface="Calibri"/>
              </a:rPr>
              <a:t>Tempo aanpassen: past u zich aan vertraagde informatieverwerking aan.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3989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b="0" i="0" dirty="0">
                <a:solidFill>
                  <a:srgbClr val="03031A"/>
                </a:solidFill>
                <a:effectLst/>
                <a:latin typeface="graphik"/>
              </a:rPr>
              <a:t>Het bevat alle informatie die artsen een patiënt en zijn familie zouden willen geven wanneer een consult de hele middag kon duren.</a:t>
            </a:r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99CD9-3551-B846-AB2D-2087DF797B1F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418589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9784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i="1" dirty="0" err="1">
                <a:latin typeface="Aptos" panose="020B0004020202020204" pitchFamily="34" charset="0"/>
              </a:rPr>
              <a:t>Patient</a:t>
            </a:r>
            <a:r>
              <a:rPr lang="nl-NL" sz="1200" i="1" dirty="0">
                <a:latin typeface="Aptos" panose="020B0004020202020204" pitchFamily="34" charset="0"/>
              </a:rPr>
              <a:t>: ‘</a:t>
            </a:r>
            <a:r>
              <a:rPr lang="nl-NL" sz="1200" i="1" dirty="0" err="1">
                <a:latin typeface="Aptos" panose="020B0004020202020204" pitchFamily="34" charset="0"/>
              </a:rPr>
              <a:t>cannot</a:t>
            </a:r>
            <a:r>
              <a:rPr lang="nl-NL" sz="1200" i="1" dirty="0">
                <a:latin typeface="Aptos" panose="020B0004020202020204" pitchFamily="34" charset="0"/>
              </a:rPr>
              <a:t> </a:t>
            </a:r>
            <a:r>
              <a:rPr lang="nl-NL" sz="1200" i="1" dirty="0" err="1">
                <a:latin typeface="Aptos" panose="020B0004020202020204" pitchFamily="34" charset="0"/>
              </a:rPr>
              <a:t>recall</a:t>
            </a:r>
            <a:r>
              <a:rPr lang="nl-NL" sz="1200" i="1" dirty="0">
                <a:latin typeface="Aptos" panose="020B0004020202020204" pitchFamily="34" charset="0"/>
              </a:rPr>
              <a:t> information’ 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nl-NL" sz="1200" i="1" dirty="0">
                <a:latin typeface="Aptos" panose="020B0004020202020204" pitchFamily="34" charset="0"/>
                <a:sym typeface="Wingdings" panose="05000000000000000000" pitchFamily="2" charset="2"/>
              </a:rPr>
              <a:t>Storage/</a:t>
            </a:r>
            <a:r>
              <a:rPr lang="nl-NL" sz="1200" i="1" dirty="0" err="1">
                <a:latin typeface="Aptos" panose="020B0004020202020204" pitchFamily="34" charset="0"/>
                <a:sym typeface="Wingdings" panose="05000000000000000000" pitchFamily="2" charset="2"/>
              </a:rPr>
              <a:t>consolidation</a:t>
            </a:r>
            <a:r>
              <a:rPr lang="nl-NL" sz="1200" i="1" dirty="0">
                <a:latin typeface="Aptos" panose="020B0004020202020204" pitchFamily="34" charset="0"/>
                <a:sym typeface="Wingdings" panose="05000000000000000000" pitchFamily="2" charset="2"/>
              </a:rPr>
              <a:t>? Terugvinden ? Is het niet met aandacht bekeken?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i="1" dirty="0">
              <a:latin typeface="Trebuchet MS" panose="020B0603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>
                <a:latin typeface="Trebuchet MS" panose="020B0603020202020204" pitchFamily="34" charset="0"/>
              </a:rPr>
              <a:t>Cognitief</a:t>
            </a:r>
            <a:r>
              <a:rPr lang="en-US" i="1" dirty="0">
                <a:latin typeface="Trebuchet MS" panose="020B0603020202020204" pitchFamily="34" charset="0"/>
              </a:rPr>
              <a:t> </a:t>
            </a:r>
            <a:r>
              <a:rPr lang="en-US" i="1" dirty="0" err="1">
                <a:latin typeface="Trebuchet MS" panose="020B0603020202020204" pitchFamily="34" charset="0"/>
              </a:rPr>
              <a:t>functioneren</a:t>
            </a:r>
            <a:r>
              <a:rPr lang="en-US" dirty="0">
                <a:latin typeface="Trebuchet MS" panose="020B0603020202020204" pitchFamily="34" charset="0"/>
              </a:rPr>
              <a:t>; </a:t>
            </a:r>
            <a:r>
              <a:rPr lang="en-US" dirty="0" err="1">
                <a:latin typeface="Trebuchet MS" panose="020B0603020202020204" pitchFamily="34" charset="0"/>
              </a:rPr>
              <a:t>verwerken</a:t>
            </a:r>
            <a:r>
              <a:rPr lang="en-US" dirty="0">
                <a:latin typeface="Trebuchet MS" panose="020B0603020202020204" pitchFamily="34" charset="0"/>
              </a:rPr>
              <a:t> van en </a:t>
            </a:r>
            <a:r>
              <a:rPr lang="en-US" dirty="0" err="1">
                <a:latin typeface="Trebuchet MS" panose="020B0603020202020204" pitchFamily="34" charset="0"/>
              </a:rPr>
              <a:t>omgaan</a:t>
            </a:r>
            <a:r>
              <a:rPr lang="en-US" dirty="0">
                <a:latin typeface="Trebuchet MS" panose="020B0603020202020204" pitchFamily="34" charset="0"/>
              </a:rPr>
              <a:t> met </a:t>
            </a:r>
            <a:r>
              <a:rPr lang="en-US" dirty="0" err="1">
                <a:latin typeface="Trebuchet MS" panose="020B0603020202020204" pitchFamily="34" charset="0"/>
              </a:rPr>
              <a:t>informatie</a:t>
            </a:r>
            <a:r>
              <a:rPr lang="en-US" dirty="0">
                <a:latin typeface="Trebuchet MS" panose="020B060302020202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altLang="en-US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en-US" dirty="0" err="1"/>
              <a:t>Moeilijkheid</a:t>
            </a:r>
            <a:r>
              <a:rPr lang="en-US" dirty="0"/>
              <a:t> zit m in de </a:t>
            </a:r>
            <a:r>
              <a:rPr lang="en-US" dirty="0" err="1"/>
              <a:t>correlaties</a:t>
            </a:r>
            <a:r>
              <a:rPr lang="en-US" dirty="0"/>
              <a:t> met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functiedomeinen</a:t>
            </a:r>
            <a:r>
              <a:rPr lang="en-US" dirty="0"/>
              <a:t> (</a:t>
            </a:r>
            <a:r>
              <a:rPr lang="en-US" dirty="0" err="1"/>
              <a:t>los</a:t>
            </a:r>
            <a:r>
              <a:rPr lang="en-US" dirty="0"/>
              <a:t> van </a:t>
            </a:r>
            <a:r>
              <a:rPr lang="en-US" dirty="0" err="1"/>
              <a:t>locatie</a:t>
            </a:r>
            <a:r>
              <a:rPr lang="en-US" dirty="0"/>
              <a:t> van de tumor, </a:t>
            </a:r>
            <a:r>
              <a:rPr lang="en-US" dirty="0" err="1"/>
              <a:t>behandleing</a:t>
            </a:r>
            <a:r>
              <a:rPr lang="en-US" dirty="0"/>
              <a:t>); stemming, </a:t>
            </a:r>
            <a:r>
              <a:rPr lang="en-US" dirty="0" err="1"/>
              <a:t>vermoeidheid</a:t>
            </a:r>
            <a:r>
              <a:rPr lang="en-US" dirty="0"/>
              <a:t>, </a:t>
            </a:r>
            <a:r>
              <a:rPr lang="en-US" dirty="0" err="1"/>
              <a:t>leeftijd</a:t>
            </a:r>
            <a:r>
              <a:rPr lang="en-US" dirty="0"/>
              <a:t>, etc.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ookal</a:t>
            </a:r>
            <a:r>
              <a:rPr lang="en-US" dirty="0"/>
              <a:t> </a:t>
            </a:r>
            <a:r>
              <a:rPr lang="en-US" dirty="0" err="1"/>
              <a:t>weet</a:t>
            </a:r>
            <a:r>
              <a:rPr lang="en-US" dirty="0"/>
              <a:t> je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iemand</a:t>
            </a:r>
            <a:r>
              <a:rPr lang="en-US" dirty="0"/>
              <a:t> </a:t>
            </a:r>
            <a:r>
              <a:rPr lang="en-US" dirty="0" err="1"/>
              <a:t>cognitieef</a:t>
            </a:r>
            <a:r>
              <a:rPr lang="en-US" dirty="0"/>
              <a:t> </a:t>
            </a:r>
            <a:r>
              <a:rPr lang="en-US" dirty="0" err="1"/>
              <a:t>problemen</a:t>
            </a:r>
            <a:r>
              <a:rPr lang="en-US" dirty="0"/>
              <a:t> </a:t>
            </a:r>
            <a:r>
              <a:rPr lang="en-US" dirty="0" err="1"/>
              <a:t>heeft</a:t>
            </a:r>
            <a:r>
              <a:rPr lang="en-US" dirty="0"/>
              <a:t> </a:t>
            </a:r>
            <a:r>
              <a:rPr lang="en-US" dirty="0" err="1"/>
              <a:t>blijft</a:t>
            </a:r>
            <a:r>
              <a:rPr lang="en-US" dirty="0"/>
              <a:t> de </a:t>
            </a:r>
            <a:r>
              <a:rPr lang="en-US" dirty="0" err="1"/>
              <a:t>vraag</a:t>
            </a:r>
            <a:r>
              <a:rPr lang="en-US" dirty="0"/>
              <a:t> </a:t>
            </a:r>
            <a:r>
              <a:rPr lang="en-US" dirty="0" err="1"/>
              <a:t>waarom</a:t>
            </a:r>
            <a:r>
              <a:rPr lang="en-US" dirty="0"/>
              <a:t>. </a:t>
            </a:r>
            <a:r>
              <a:rPr lang="en-US" dirty="0" err="1"/>
              <a:t>Zeker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meningeomen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Heel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problemen</a:t>
            </a:r>
            <a:r>
              <a:rPr lang="en-US" dirty="0"/>
              <a:t> </a:t>
            </a:r>
            <a:r>
              <a:rPr lang="en-US" dirty="0" err="1"/>
              <a:t>waar</a:t>
            </a:r>
            <a:r>
              <a:rPr lang="en-US" dirty="0"/>
              <a:t> </a:t>
            </a:r>
            <a:r>
              <a:rPr lang="en-US" dirty="0" err="1"/>
              <a:t>patiénten</a:t>
            </a:r>
            <a:r>
              <a:rPr lang="en-US" dirty="0"/>
              <a:t> mee (</a:t>
            </a:r>
            <a:r>
              <a:rPr lang="en-US" dirty="0" err="1"/>
              <a:t>blijven</a:t>
            </a:r>
            <a:r>
              <a:rPr lang="en-US" dirty="0"/>
              <a:t>) </a:t>
            </a:r>
            <a:r>
              <a:rPr lang="en-US" dirty="0" err="1"/>
              <a:t>rondlopen</a:t>
            </a:r>
            <a:r>
              <a:rPr lang="en-US" dirty="0"/>
              <a:t> </a:t>
            </a:r>
            <a:r>
              <a:rPr lang="en-US" dirty="0" err="1"/>
              <a:t>ind</a:t>
            </a:r>
            <a:r>
              <a:rPr lang="en-US" dirty="0"/>
              <a:t> </a:t>
            </a:r>
            <a:r>
              <a:rPr lang="en-US" dirty="0" err="1"/>
              <a:t>agelijks</a:t>
            </a:r>
            <a:r>
              <a:rPr lang="en-US" dirty="0"/>
              <a:t> </a:t>
            </a:r>
            <a:r>
              <a:rPr lang="en-US" dirty="0" err="1"/>
              <a:t>leven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gedeeltelijk</a:t>
            </a:r>
            <a:r>
              <a:rPr lang="en-US" dirty="0"/>
              <a:t> </a:t>
            </a:r>
            <a:r>
              <a:rPr lang="en-US" dirty="0" err="1"/>
              <a:t>terug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leiden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cognitie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>
                <a:latin typeface="Trebuchet MS" panose="020B0603020202020204" pitchFamily="34" charset="0"/>
              </a:rPr>
              <a:t>Vraag je ooit actief naar cognitie?</a:t>
            </a:r>
          </a:p>
          <a:p>
            <a:pPr marL="0" indent="0"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The hierarchy of cognition. Foundational information processing skills, such as processing speed and attention, may have a direct, bottom-up effect on functioning of higher-order cognitive processes. Adapted from "Computerized Auditory Training Improves Verbal Processing Speed in Adults with Traumatic Brain Injury: A Model of Neuroplasticity Training,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Sommige</a:t>
            </a:r>
            <a:r>
              <a:rPr lang="en-US" dirty="0"/>
              <a:t> </a:t>
            </a:r>
            <a:r>
              <a:rPr lang="en-US" dirty="0" err="1"/>
              <a:t>functies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redelijk</a:t>
            </a:r>
            <a:r>
              <a:rPr lang="en-US" dirty="0"/>
              <a:t> </a:t>
            </a:r>
            <a:r>
              <a:rPr lang="en-US" dirty="0" err="1"/>
              <a:t>betrouwbaar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lokaliseren</a:t>
            </a:r>
            <a:r>
              <a:rPr lang="en-US" dirty="0"/>
              <a:t>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gebied</a:t>
            </a:r>
            <a:r>
              <a:rPr lang="en-US" dirty="0"/>
              <a:t> (</a:t>
            </a:r>
            <a:r>
              <a:rPr lang="en-US" dirty="0" err="1"/>
              <a:t>denk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consolidatie</a:t>
            </a:r>
            <a:r>
              <a:rPr lang="en-US" dirty="0"/>
              <a:t> van </a:t>
            </a:r>
            <a:r>
              <a:rPr lang="en-US" dirty="0" err="1"/>
              <a:t>geheugeninfo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MTL/</a:t>
            </a:r>
            <a:r>
              <a:rPr lang="en-US" dirty="0" err="1"/>
              <a:t>hhippocampus</a:t>
            </a:r>
            <a:r>
              <a:rPr lang="en-US" dirty="0"/>
              <a:t>), </a:t>
            </a:r>
            <a:r>
              <a:rPr lang="en-US" dirty="0" err="1"/>
              <a:t>anderen</a:t>
            </a:r>
            <a:r>
              <a:rPr lang="en-US" dirty="0"/>
              <a:t> </a:t>
            </a:r>
            <a:r>
              <a:rPr lang="en-US" dirty="0" err="1"/>
              <a:t>veel</a:t>
            </a:r>
            <a:r>
              <a:rPr lang="en-US" dirty="0"/>
              <a:t> minder.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Nu is het zo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zowel</a:t>
            </a:r>
            <a:r>
              <a:rPr lang="en-US" dirty="0"/>
              <a:t> het </a:t>
            </a:r>
            <a:r>
              <a:rPr lang="en-US" dirty="0" err="1"/>
              <a:t>feit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cognitieve</a:t>
            </a:r>
            <a:r>
              <a:rPr lang="en-US" dirty="0"/>
              <a:t> </a:t>
            </a:r>
            <a:r>
              <a:rPr lang="en-US" dirty="0" err="1"/>
              <a:t>functies</a:t>
            </a:r>
            <a:r>
              <a:rPr lang="en-US" dirty="0"/>
              <a:t> in </a:t>
            </a:r>
            <a:r>
              <a:rPr lang="en-US" dirty="0" err="1"/>
              <a:t>netwerken</a:t>
            </a:r>
            <a:r>
              <a:rPr lang="en-US" dirty="0"/>
              <a:t> </a:t>
            </a:r>
            <a:r>
              <a:rPr lang="en-US" dirty="0" err="1"/>
              <a:t>georganiseerd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én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bepaalde</a:t>
            </a:r>
            <a:r>
              <a:rPr lang="en-US" dirty="0"/>
              <a:t> </a:t>
            </a:r>
            <a:r>
              <a:rPr lang="en-US" dirty="0" err="1"/>
              <a:t>hierarchie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, </a:t>
            </a:r>
            <a:r>
              <a:rPr lang="en-US" dirty="0" err="1"/>
              <a:t>cognitie</a:t>
            </a:r>
            <a:r>
              <a:rPr lang="en-US" dirty="0"/>
              <a:t> heel </a:t>
            </a:r>
            <a:r>
              <a:rPr lang="en-US" dirty="0" err="1"/>
              <a:t>moeilijk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pinpointen</a:t>
            </a:r>
            <a:r>
              <a:rPr lang="en-US" dirty="0"/>
              <a:t> </a:t>
            </a:r>
            <a:r>
              <a:rPr lang="en-US" dirty="0" err="1"/>
              <a:t>maakt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ook</a:t>
            </a:r>
            <a:r>
              <a:rPr lang="en-US" dirty="0"/>
              <a:t> lasting </a:t>
            </a:r>
            <a:r>
              <a:rPr lang="en-US" dirty="0" err="1"/>
              <a:t>maakt</a:t>
            </a:r>
            <a:r>
              <a:rPr lang="en-US" dirty="0"/>
              <a:t> om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zien</a:t>
            </a:r>
            <a:r>
              <a:rPr lang="en-US" dirty="0"/>
              <a:t> wat is nu het </a:t>
            </a:r>
            <a:r>
              <a:rPr lang="en-US" dirty="0" err="1"/>
              <a:t>probleem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patiént</a:t>
            </a:r>
            <a:endParaRPr lang="en-US" dirty="0"/>
          </a:p>
          <a:p>
            <a:endParaRPr lang="en-US" baseline="0" dirty="0"/>
          </a:p>
          <a:p>
            <a:r>
              <a:rPr lang="en-US" dirty="0"/>
              <a:t>Vaak </a:t>
            </a:r>
            <a:r>
              <a:rPr lang="en-US" dirty="0" err="1"/>
              <a:t>zien</a:t>
            </a:r>
            <a:r>
              <a:rPr lang="en-US" dirty="0"/>
              <a:t> we </a:t>
            </a:r>
            <a:r>
              <a:rPr lang="en-US" dirty="0" err="1"/>
              <a:t>bijv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brief/</a:t>
            </a:r>
            <a:r>
              <a:rPr lang="en-US" dirty="0" err="1"/>
              <a:t>verwijzing</a:t>
            </a:r>
            <a:r>
              <a:rPr lang="en-US" dirty="0"/>
              <a:t> met ‘</a:t>
            </a:r>
            <a:r>
              <a:rPr lang="en-US" dirty="0" err="1"/>
              <a:t>geheugenproblemen</a:t>
            </a:r>
            <a:r>
              <a:rPr lang="en-US" dirty="0"/>
              <a:t>’</a:t>
            </a:r>
          </a:p>
          <a:p>
            <a:pPr lvl="1"/>
            <a:r>
              <a:rPr lang="en-US" dirty="0"/>
              <a:t>1e </a:t>
            </a:r>
            <a:r>
              <a:rPr lang="en-US" dirty="0" err="1"/>
              <a:t>waar</a:t>
            </a:r>
            <a:r>
              <a:rPr lang="en-US" dirty="0"/>
              <a:t> patient </a:t>
            </a:r>
            <a:r>
              <a:rPr lang="en-US" dirty="0" err="1"/>
              <a:t>heet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toeschrijft</a:t>
            </a:r>
            <a:r>
              <a:rPr lang="en-US" dirty="0"/>
              <a:t>, </a:t>
            </a:r>
            <a:r>
              <a:rPr lang="en-US" dirty="0" err="1"/>
              <a:t>meest</a:t>
            </a:r>
            <a:r>
              <a:rPr lang="en-US" dirty="0"/>
              <a:t> concrete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clinicus</a:t>
            </a:r>
            <a:endParaRPr lang="en-US" dirty="0"/>
          </a:p>
          <a:p>
            <a:pPr lvl="1"/>
            <a:r>
              <a:rPr lang="en-US" dirty="0"/>
              <a:t>Maar in de </a:t>
            </a:r>
            <a:r>
              <a:rPr lang="en-US" dirty="0" err="1"/>
              <a:t>werkelijkheid</a:t>
            </a:r>
            <a:r>
              <a:rPr lang="en-US" dirty="0"/>
              <a:t>: </a:t>
            </a:r>
            <a:r>
              <a:rPr lang="en-US" dirty="0" err="1"/>
              <a:t>verwerkingssnelheid</a:t>
            </a:r>
            <a:r>
              <a:rPr lang="en-US" dirty="0"/>
              <a:t>, retrieval vs </a:t>
            </a:r>
            <a:r>
              <a:rPr lang="en-US" dirty="0" err="1"/>
              <a:t>consolidatie</a:t>
            </a:r>
            <a:endParaRPr lang="en-US" dirty="0"/>
          </a:p>
          <a:p>
            <a:pPr lvl="2"/>
            <a:r>
              <a:rPr lang="en-US" dirty="0" err="1"/>
              <a:t>Onderscheid</a:t>
            </a:r>
            <a:r>
              <a:rPr lang="en-US" dirty="0"/>
              <a:t> is relevant, want </a:t>
            </a:r>
            <a:r>
              <a:rPr lang="en-US" dirty="0" err="1"/>
              <a:t>domeinen</a:t>
            </a:r>
            <a:r>
              <a:rPr lang="en-US" dirty="0"/>
              <a:t> </a:t>
            </a:r>
            <a:r>
              <a:rPr lang="en-US" dirty="0" err="1"/>
              <a:t>hebben</a:t>
            </a:r>
            <a:r>
              <a:rPr lang="en-US" dirty="0"/>
              <a:t> </a:t>
            </a:r>
            <a:r>
              <a:rPr lang="en-US" dirty="0" err="1"/>
              <a:t>verschillende</a:t>
            </a:r>
            <a:r>
              <a:rPr lang="en-US" dirty="0"/>
              <a:t> recovery rate, </a:t>
            </a:r>
            <a:r>
              <a:rPr lang="en-US" dirty="0" err="1"/>
              <a:t>reageren</a:t>
            </a:r>
            <a:r>
              <a:rPr lang="en-US" dirty="0"/>
              <a:t> </a:t>
            </a:r>
            <a:r>
              <a:rPr lang="en-US" dirty="0" err="1"/>
              <a:t>verschillend</a:t>
            </a:r>
            <a:r>
              <a:rPr lang="en-US" dirty="0"/>
              <a:t> op training, + </a:t>
            </a:r>
            <a:r>
              <a:rPr lang="en-US" dirty="0" err="1"/>
              <a:t>vereisen</a:t>
            </a:r>
            <a:r>
              <a:rPr lang="en-US" dirty="0"/>
              <a:t> </a:t>
            </a:r>
            <a:r>
              <a:rPr lang="en-US" dirty="0" err="1"/>
              <a:t>verschillende</a:t>
            </a:r>
            <a:r>
              <a:rPr lang="en-US" dirty="0"/>
              <a:t> </a:t>
            </a:r>
            <a:r>
              <a:rPr lang="en-US" dirty="0" err="1"/>
              <a:t>interventie</a:t>
            </a:r>
            <a:r>
              <a:rPr lang="en-US" dirty="0"/>
              <a:t>!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C6D87-9FA8-4C96-8EEB-24D1A9880F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88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3157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err="1"/>
              <a:t>Cogntieve</a:t>
            </a:r>
            <a:r>
              <a:rPr lang="en-US" dirty="0"/>
              <a:t> </a:t>
            </a:r>
            <a:r>
              <a:rPr lang="en-US" dirty="0" err="1"/>
              <a:t>vaardigheden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b="1" dirty="0" err="1"/>
              <a:t>belangrijke</a:t>
            </a:r>
            <a:r>
              <a:rPr lang="en-US" b="1" dirty="0"/>
              <a:t> </a:t>
            </a:r>
            <a:r>
              <a:rPr lang="en-US" b="1" dirty="0" err="1"/>
              <a:t>hersenfuncties</a:t>
            </a:r>
            <a:r>
              <a:rPr lang="en-US" dirty="0"/>
              <a:t>. Denken. Ze </a:t>
            </a:r>
            <a:r>
              <a:rPr lang="en-US" dirty="0" err="1"/>
              <a:t>gaan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over </a:t>
            </a:r>
            <a:r>
              <a:rPr lang="en-US" dirty="0" err="1"/>
              <a:t>kennis</a:t>
            </a:r>
            <a:r>
              <a:rPr lang="en-US" dirty="0"/>
              <a:t> maar over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vaardigheden</a:t>
            </a:r>
            <a:r>
              <a:rPr lang="en-US" dirty="0"/>
              <a:t> van de </a:t>
            </a:r>
            <a:r>
              <a:rPr lang="en-US" dirty="0" err="1"/>
              <a:t>hersenen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Sommige</a:t>
            </a:r>
            <a:r>
              <a:rPr lang="en-US" dirty="0"/>
              <a:t> </a:t>
            </a:r>
            <a:r>
              <a:rPr lang="en-US" dirty="0" err="1"/>
              <a:t>vaardigheden</a:t>
            </a:r>
            <a:r>
              <a:rPr lang="en-US" dirty="0"/>
              <a:t> </a:t>
            </a:r>
            <a:r>
              <a:rPr lang="en-US" dirty="0" err="1"/>
              <a:t>vormen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basis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andere</a:t>
            </a:r>
            <a:r>
              <a:rPr lang="en-US" dirty="0"/>
              <a:t> </a:t>
            </a:r>
            <a:r>
              <a:rPr lang="en-US" dirty="0" err="1"/>
              <a:t>vaardigheden</a:t>
            </a:r>
            <a:endParaRPr lang="en-US" dirty="0"/>
          </a:p>
          <a:p>
            <a:pPr lvl="1"/>
            <a:endParaRPr lang="en-US" dirty="0"/>
          </a:p>
          <a:p>
            <a:pPr marL="647824" lvl="1" indent="-176679" defTabSz="942289">
              <a:buFont typeface="Arial" panose="020B0604020202020204" pitchFamily="34" charset="0"/>
              <a:buChar char="•"/>
              <a:defRPr/>
            </a:pPr>
            <a:r>
              <a:rPr lang="en-US" dirty="0"/>
              <a:t>Aan de basis van </a:t>
            </a:r>
            <a:r>
              <a:rPr lang="en-US" dirty="0" err="1"/>
              <a:t>deze</a:t>
            </a:r>
            <a:r>
              <a:rPr lang="en-US" dirty="0"/>
              <a:t> </a:t>
            </a:r>
            <a:r>
              <a:rPr lang="en-US" dirty="0" err="1"/>
              <a:t>vaardigheden</a:t>
            </a:r>
            <a:r>
              <a:rPr lang="en-US" dirty="0"/>
              <a:t> </a:t>
            </a:r>
            <a:r>
              <a:rPr lang="en-US" dirty="0" err="1"/>
              <a:t>ligt</a:t>
            </a:r>
            <a:r>
              <a:rPr lang="en-US" dirty="0"/>
              <a:t> het </a:t>
            </a:r>
            <a:r>
              <a:rPr lang="en-US" dirty="0" err="1"/>
              <a:t>verwerken</a:t>
            </a:r>
            <a:r>
              <a:rPr lang="en-US" dirty="0"/>
              <a:t> van </a:t>
            </a:r>
            <a:r>
              <a:rPr lang="en-US" dirty="0" err="1"/>
              <a:t>informatie</a:t>
            </a:r>
            <a:r>
              <a:rPr lang="en-US" dirty="0"/>
              <a:t>: hoe </a:t>
            </a:r>
            <a:r>
              <a:rPr lang="en-US" dirty="0" err="1"/>
              <a:t>goed</a:t>
            </a:r>
            <a:r>
              <a:rPr lang="en-US" dirty="0"/>
              <a:t> en hoe </a:t>
            </a:r>
            <a:r>
              <a:rPr lang="en-US" dirty="0" err="1"/>
              <a:t>snel</a:t>
            </a:r>
            <a:r>
              <a:rPr lang="en-US" dirty="0"/>
              <a:t> je </a:t>
            </a:r>
            <a:r>
              <a:rPr lang="en-US" dirty="0" err="1"/>
              <a:t>informatie</a:t>
            </a:r>
            <a:r>
              <a:rPr lang="en-US" dirty="0"/>
              <a:t> </a:t>
            </a:r>
            <a:r>
              <a:rPr lang="en-US" dirty="0" err="1"/>
              <a:t>verwertk</a:t>
            </a:r>
            <a:endParaRPr lang="en-US" dirty="0"/>
          </a:p>
          <a:p>
            <a:pPr marL="647824" lvl="1" indent="-176679">
              <a:buFont typeface="Arial" panose="020B0604020202020204" pitchFamily="34" charset="0"/>
              <a:buChar char="•"/>
            </a:pPr>
            <a:r>
              <a:rPr lang="en-US" dirty="0" err="1"/>
              <a:t>Iets</a:t>
            </a:r>
            <a:r>
              <a:rPr lang="en-US" dirty="0"/>
              <a:t> </a:t>
            </a:r>
            <a:r>
              <a:rPr lang="en-US" dirty="0" err="1"/>
              <a:t>hoger</a:t>
            </a:r>
            <a:r>
              <a:rPr lang="en-US" dirty="0"/>
              <a:t>, de </a:t>
            </a:r>
            <a:r>
              <a:rPr lang="en-US" dirty="0" err="1"/>
              <a:t>aandacht</a:t>
            </a:r>
            <a:r>
              <a:rPr lang="en-US" dirty="0"/>
              <a:t> en </a:t>
            </a:r>
            <a:r>
              <a:rPr lang="en-US" dirty="0" err="1"/>
              <a:t>concentratie</a:t>
            </a:r>
            <a:endParaRPr lang="en-US" dirty="0"/>
          </a:p>
          <a:p>
            <a:pPr marL="647824" lvl="1" indent="-176679" defTabSz="942289">
              <a:buFont typeface="Arial" panose="020B0604020202020204" pitchFamily="34" charset="0"/>
              <a:buChar char="•"/>
              <a:defRPr/>
            </a:pPr>
            <a:r>
              <a:rPr lang="en-US" dirty="0"/>
              <a:t>3e: </a:t>
            </a:r>
            <a:r>
              <a:rPr lang="en-US" dirty="0" err="1"/>
              <a:t>leren</a:t>
            </a:r>
            <a:r>
              <a:rPr lang="en-US" dirty="0"/>
              <a:t> en </a:t>
            </a:r>
            <a:r>
              <a:rPr lang="en-US" dirty="0" err="1"/>
              <a:t>geheugen</a:t>
            </a:r>
            <a:endParaRPr lang="en-US" altLang="nl-NL" dirty="0">
              <a:latin typeface="+mn-lt"/>
            </a:endParaRPr>
          </a:p>
          <a:p>
            <a:pPr marL="647824" lvl="1" indent="-176679">
              <a:buFont typeface="Arial" panose="020B0604020202020204" pitchFamily="34" charset="0"/>
              <a:buChar char="•"/>
            </a:pPr>
            <a:r>
              <a:rPr lang="en-US" dirty="0" err="1"/>
              <a:t>Bovenaan</a:t>
            </a:r>
            <a:r>
              <a:rPr lang="en-US" dirty="0"/>
              <a:t>: Planning en </a:t>
            </a:r>
            <a:r>
              <a:rPr lang="en-US" dirty="0" err="1"/>
              <a:t>uitvoering</a:t>
            </a:r>
            <a:r>
              <a:rPr lang="en-US" dirty="0"/>
              <a:t>- </a:t>
            </a:r>
            <a:r>
              <a:rPr lang="en-US" altLang="nl-NL" dirty="0" err="1">
                <a:latin typeface="+mn-lt"/>
              </a:rPr>
              <a:t>ingewikkeldere</a:t>
            </a:r>
            <a:r>
              <a:rPr lang="en-US" altLang="nl-NL" dirty="0">
                <a:latin typeface="+mn-lt"/>
              </a:rPr>
              <a:t> taken </a:t>
            </a:r>
            <a:r>
              <a:rPr lang="en-US" altLang="nl-NL" dirty="0" err="1">
                <a:latin typeface="+mn-lt"/>
              </a:rPr>
              <a:t>waarbij</a:t>
            </a:r>
            <a:r>
              <a:rPr lang="en-US" altLang="nl-NL" dirty="0">
                <a:latin typeface="+mn-lt"/>
              </a:rPr>
              <a:t> je </a:t>
            </a:r>
            <a:r>
              <a:rPr lang="en-US" altLang="nl-NL" dirty="0" err="1">
                <a:latin typeface="+mn-lt"/>
              </a:rPr>
              <a:t>dingen</a:t>
            </a:r>
            <a:r>
              <a:rPr lang="en-US" altLang="nl-NL" dirty="0">
                <a:latin typeface="+mn-lt"/>
              </a:rPr>
              <a:t> </a:t>
            </a:r>
            <a:r>
              <a:rPr lang="en-US" altLang="nl-NL" dirty="0" err="1">
                <a:latin typeface="+mn-lt"/>
              </a:rPr>
              <a:t>moet</a:t>
            </a:r>
            <a:r>
              <a:rPr lang="en-US" altLang="nl-NL" dirty="0">
                <a:latin typeface="+mn-lt"/>
              </a:rPr>
              <a:t> </a:t>
            </a:r>
            <a:r>
              <a:rPr lang="en-US" altLang="nl-NL" dirty="0" err="1">
                <a:latin typeface="+mn-lt"/>
              </a:rPr>
              <a:t>organiseren</a:t>
            </a:r>
            <a:r>
              <a:rPr lang="en-US" altLang="nl-NL" dirty="0">
                <a:latin typeface="+mn-lt"/>
              </a:rPr>
              <a:t> </a:t>
            </a:r>
            <a:r>
              <a:rPr lang="en-US" altLang="nl-NL" dirty="0" err="1">
                <a:latin typeface="+mn-lt"/>
              </a:rPr>
              <a:t>zoals</a:t>
            </a:r>
            <a:r>
              <a:rPr lang="en-US" altLang="nl-NL" dirty="0">
                <a:latin typeface="+mn-lt"/>
              </a:rPr>
              <a:t> </a:t>
            </a:r>
            <a:r>
              <a:rPr lang="en-US" altLang="nl-NL" dirty="0" err="1">
                <a:latin typeface="+mn-lt"/>
              </a:rPr>
              <a:t>koken</a:t>
            </a:r>
            <a:r>
              <a:rPr lang="en-US" altLang="nl-NL" dirty="0">
                <a:latin typeface="+mn-lt"/>
              </a:rPr>
              <a:t>, </a:t>
            </a:r>
            <a:r>
              <a:rPr lang="en-US" altLang="nl-NL" dirty="0" err="1">
                <a:latin typeface="+mn-lt"/>
              </a:rPr>
              <a:t>werk</a:t>
            </a:r>
            <a:r>
              <a:rPr lang="en-US" altLang="nl-NL" dirty="0">
                <a:latin typeface="+mn-lt"/>
              </a:rPr>
              <a:t> </a:t>
            </a:r>
            <a:r>
              <a:rPr lang="en-US" altLang="nl-NL" dirty="0" err="1">
                <a:latin typeface="+mn-lt"/>
              </a:rPr>
              <a:t>waarbij</a:t>
            </a:r>
            <a:r>
              <a:rPr lang="en-US" altLang="nl-NL" dirty="0">
                <a:latin typeface="+mn-lt"/>
              </a:rPr>
              <a:t> je alle </a:t>
            </a:r>
            <a:r>
              <a:rPr lang="en-US" altLang="nl-NL" dirty="0" err="1">
                <a:latin typeface="+mn-lt"/>
              </a:rPr>
              <a:t>onderstaande</a:t>
            </a:r>
            <a:r>
              <a:rPr lang="en-US" altLang="nl-NL" dirty="0">
                <a:latin typeface="+mn-lt"/>
              </a:rPr>
              <a:t> </a:t>
            </a:r>
            <a:r>
              <a:rPr lang="en-US" altLang="nl-NL" dirty="0" err="1">
                <a:latin typeface="+mn-lt"/>
              </a:rPr>
              <a:t>vaardigheden</a:t>
            </a:r>
            <a:r>
              <a:rPr lang="en-US" altLang="nl-NL" dirty="0">
                <a:latin typeface="+mn-lt"/>
              </a:rPr>
              <a:t> </a:t>
            </a:r>
            <a:r>
              <a:rPr lang="en-US" altLang="nl-NL" dirty="0" err="1">
                <a:latin typeface="+mn-lt"/>
              </a:rPr>
              <a:t>nodig</a:t>
            </a:r>
            <a:r>
              <a:rPr lang="en-US" altLang="nl-NL" dirty="0">
                <a:latin typeface="+mn-lt"/>
              </a:rPr>
              <a:t> </a:t>
            </a:r>
            <a:r>
              <a:rPr lang="en-US" altLang="nl-NL" dirty="0" err="1">
                <a:latin typeface="+mn-lt"/>
              </a:rPr>
              <a:t>hebt</a:t>
            </a:r>
            <a:endParaRPr lang="en-US" dirty="0"/>
          </a:p>
          <a:p>
            <a:pPr marL="647824" lvl="1" indent="-176679" defTabSz="942289">
              <a:buFont typeface="Arial" panose="020B0604020202020204" pitchFamily="34" charset="0"/>
              <a:buChar char="•"/>
              <a:defRPr/>
            </a:pPr>
            <a:endParaRPr lang="en-US" altLang="nl-NL" dirty="0">
              <a:latin typeface="+mn-lt"/>
            </a:endParaRPr>
          </a:p>
          <a:p>
            <a:pPr marL="647824" lvl="1" indent="-176679" defTabSz="942289">
              <a:buFont typeface="Arial" panose="020B0604020202020204" pitchFamily="34" charset="0"/>
              <a:buChar char="•"/>
              <a:defRPr/>
            </a:pPr>
            <a:r>
              <a:rPr lang="en-US" altLang="nl-NL" dirty="0">
                <a:latin typeface="+mn-lt"/>
              </a:rPr>
              <a:t>Los </a:t>
            </a:r>
            <a:r>
              <a:rPr lang="en-US" altLang="nl-NL" dirty="0" err="1">
                <a:latin typeface="+mn-lt"/>
              </a:rPr>
              <a:t>daarvan</a:t>
            </a:r>
            <a:r>
              <a:rPr lang="en-US" altLang="nl-NL" dirty="0">
                <a:latin typeface="+mn-lt"/>
              </a:rPr>
              <a:t> ook taal/</a:t>
            </a:r>
            <a:r>
              <a:rPr lang="en-US" altLang="nl-NL" dirty="0" err="1">
                <a:latin typeface="+mn-lt"/>
              </a:rPr>
              <a:t>spraak</a:t>
            </a:r>
            <a:endParaRPr lang="en-US" altLang="nl-NL" dirty="0">
              <a:latin typeface="+mn-lt"/>
            </a:endParaRPr>
          </a:p>
          <a:p>
            <a:pPr lvl="1"/>
            <a:endParaRPr lang="en-US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0B42D-F237-4AA4-81A8-DEC5FEDF6D84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7072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err="1"/>
              <a:t>Problemen</a:t>
            </a:r>
            <a:r>
              <a:rPr lang="en-US" dirty="0"/>
              <a:t> met de </a:t>
            </a:r>
            <a:r>
              <a:rPr lang="en-US" dirty="0" err="1"/>
              <a:t>cognitieve</a:t>
            </a:r>
            <a:r>
              <a:rPr lang="en-US" dirty="0"/>
              <a:t> </a:t>
            </a:r>
            <a:r>
              <a:rPr lang="en-US" dirty="0" err="1"/>
              <a:t>functies</a:t>
            </a:r>
            <a:r>
              <a:rPr lang="en-US" dirty="0"/>
              <a:t>:</a:t>
            </a:r>
          </a:p>
          <a:p>
            <a:pPr lvl="1"/>
            <a:endParaRPr lang="en-US" dirty="0"/>
          </a:p>
          <a:p>
            <a:pPr marL="647824" lvl="1" indent="-176679">
              <a:buFont typeface="Arial" panose="020B0604020202020204" pitchFamily="34" charset="0"/>
              <a:buChar char="•"/>
            </a:pPr>
            <a:r>
              <a:rPr lang="en-US" dirty="0" err="1"/>
              <a:t>Informatieverwerking</a:t>
            </a:r>
            <a:r>
              <a:rPr lang="en-US" dirty="0"/>
              <a:t>: </a:t>
            </a:r>
            <a:r>
              <a:rPr lang="en-US" dirty="0" err="1"/>
              <a:t>trager</a:t>
            </a:r>
            <a:r>
              <a:rPr lang="en-US" dirty="0"/>
              <a:t> </a:t>
            </a:r>
            <a:r>
              <a:rPr lang="en-US" dirty="0" err="1"/>
              <a:t>denken</a:t>
            </a:r>
            <a:r>
              <a:rPr lang="en-US" dirty="0"/>
              <a:t> en </a:t>
            </a:r>
            <a:r>
              <a:rPr lang="en-US" dirty="0" err="1"/>
              <a:t>handelen</a:t>
            </a:r>
            <a:r>
              <a:rPr lang="en-US" dirty="0"/>
              <a:t>, </a:t>
            </a:r>
            <a:r>
              <a:rPr lang="en-US" dirty="0" err="1"/>
              <a:t>waardoor</a:t>
            </a:r>
            <a:r>
              <a:rPr lang="en-US" dirty="0"/>
              <a:t> </a:t>
            </a:r>
            <a:r>
              <a:rPr lang="en-US" dirty="0" err="1"/>
              <a:t>dingen</a:t>
            </a:r>
            <a:r>
              <a:rPr lang="en-US" dirty="0"/>
              <a:t> </a:t>
            </a:r>
            <a:r>
              <a:rPr lang="en-US" dirty="0" err="1"/>
              <a:t>moeilijker</a:t>
            </a:r>
            <a:r>
              <a:rPr lang="en-US" dirty="0"/>
              <a:t> </a:t>
            </a:r>
            <a:r>
              <a:rPr lang="en-US" dirty="0" err="1"/>
              <a:t>volgen</a:t>
            </a:r>
            <a:r>
              <a:rPr lang="en-US" dirty="0"/>
              <a:t>, </a:t>
            </a:r>
            <a:r>
              <a:rPr lang="en-US" dirty="0" err="1"/>
              <a:t>moeite</a:t>
            </a:r>
            <a:r>
              <a:rPr lang="en-US" dirty="0"/>
              <a:t> met </a:t>
            </a:r>
            <a:r>
              <a:rPr lang="en-US" dirty="0" err="1"/>
              <a:t>tijdsdruk</a:t>
            </a:r>
            <a:r>
              <a:rPr lang="en-US" dirty="0"/>
              <a:t>, </a:t>
            </a:r>
            <a:r>
              <a:rPr lang="en-US" dirty="0" err="1"/>
              <a:t>overprikkeling</a:t>
            </a:r>
            <a:endParaRPr lang="en-US" dirty="0"/>
          </a:p>
          <a:p>
            <a:pPr marL="647824" lvl="1" indent="-176679" defTabSz="942289">
              <a:buFont typeface="Arial" panose="020B0604020202020204" pitchFamily="34" charset="0"/>
              <a:buChar char="•"/>
              <a:defRPr/>
            </a:pPr>
            <a:r>
              <a:rPr lang="en-US" dirty="0" err="1"/>
              <a:t>Aandacht</a:t>
            </a:r>
            <a:r>
              <a:rPr lang="en-US" dirty="0"/>
              <a:t>: </a:t>
            </a:r>
            <a:r>
              <a:rPr lang="en-US" dirty="0" err="1"/>
              <a:t>concentratieproblemen</a:t>
            </a:r>
            <a:r>
              <a:rPr lang="en-US" dirty="0"/>
              <a:t>, </a:t>
            </a:r>
            <a:r>
              <a:rPr lang="en-US" dirty="0" err="1"/>
              <a:t>snel</a:t>
            </a:r>
            <a:r>
              <a:rPr lang="en-US" dirty="0"/>
              <a:t> </a:t>
            </a:r>
            <a:r>
              <a:rPr lang="en-US" dirty="0" err="1"/>
              <a:t>afgeleid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, </a:t>
            </a:r>
            <a:r>
              <a:rPr lang="en-US" dirty="0" err="1"/>
              <a:t>moeite</a:t>
            </a:r>
            <a:r>
              <a:rPr lang="en-US" dirty="0"/>
              <a:t> om </a:t>
            </a:r>
            <a:r>
              <a:rPr lang="en-US" dirty="0" err="1"/>
              <a:t>tussen</a:t>
            </a:r>
            <a:r>
              <a:rPr lang="en-US" dirty="0"/>
              <a:t> </a:t>
            </a:r>
            <a:r>
              <a:rPr lang="en-US" dirty="0" err="1"/>
              <a:t>activiteiten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switchen</a:t>
            </a:r>
            <a:r>
              <a:rPr lang="en-US" dirty="0"/>
              <a:t>, </a:t>
            </a:r>
            <a:r>
              <a:rPr lang="en-US" dirty="0" err="1"/>
              <a:t>langdurig</a:t>
            </a:r>
            <a:endParaRPr lang="en-US" dirty="0"/>
          </a:p>
          <a:p>
            <a:pPr marL="647824" lvl="1" indent="-176679" defTabSz="942289">
              <a:buFont typeface="Arial" panose="020B0604020202020204" pitchFamily="34" charset="0"/>
              <a:buChar char="•"/>
              <a:defRPr/>
            </a:pPr>
            <a:r>
              <a:rPr lang="en-US" dirty="0" err="1"/>
              <a:t>Geheugen</a:t>
            </a:r>
            <a:r>
              <a:rPr lang="en-US" dirty="0"/>
              <a:t>: </a:t>
            </a:r>
            <a:r>
              <a:rPr lang="en-US" dirty="0" err="1"/>
              <a:t>moeite</a:t>
            </a:r>
            <a:r>
              <a:rPr lang="en-US" dirty="0"/>
              <a:t> met </a:t>
            </a:r>
            <a:r>
              <a:rPr lang="en-US" dirty="0" err="1"/>
              <a:t>leren</a:t>
            </a:r>
            <a:r>
              <a:rPr lang="en-US" dirty="0"/>
              <a:t>, </a:t>
            </a:r>
            <a:r>
              <a:rPr lang="en-US" altLang="nl-NL" dirty="0" err="1">
                <a:latin typeface="+mn-lt"/>
              </a:rPr>
              <a:t>onthouden</a:t>
            </a:r>
            <a:r>
              <a:rPr lang="en-US" altLang="nl-NL" dirty="0">
                <a:latin typeface="+mn-lt"/>
              </a:rPr>
              <a:t> en </a:t>
            </a:r>
            <a:r>
              <a:rPr lang="en-US" altLang="nl-NL" dirty="0" err="1">
                <a:latin typeface="+mn-lt"/>
              </a:rPr>
              <a:t>terughalen</a:t>
            </a:r>
            <a:r>
              <a:rPr lang="en-US" altLang="nl-NL" dirty="0">
                <a:latin typeface="+mn-lt"/>
              </a:rPr>
              <a:t> van </a:t>
            </a:r>
            <a:r>
              <a:rPr lang="en-US" altLang="nl-NL" dirty="0" err="1">
                <a:latin typeface="+mn-lt"/>
              </a:rPr>
              <a:t>informatie</a:t>
            </a:r>
            <a:r>
              <a:rPr lang="en-US" altLang="nl-NL" dirty="0">
                <a:latin typeface="+mn-lt"/>
              </a:rPr>
              <a:t>, </a:t>
            </a:r>
            <a:r>
              <a:rPr lang="en-US" dirty="0" err="1"/>
              <a:t>vergeetachtigheid</a:t>
            </a:r>
            <a:r>
              <a:rPr lang="en-US" dirty="0"/>
              <a:t> </a:t>
            </a:r>
            <a:endParaRPr lang="en-US" altLang="nl-NL" dirty="0">
              <a:latin typeface="+mn-lt"/>
            </a:endParaRPr>
          </a:p>
          <a:p>
            <a:pPr marL="647824" lvl="1" indent="-176679">
              <a:buFont typeface="Arial" panose="020B0604020202020204" pitchFamily="34" charset="0"/>
              <a:buChar char="•"/>
            </a:pPr>
            <a:r>
              <a:rPr lang="en-US" dirty="0"/>
              <a:t>Planning: </a:t>
            </a:r>
            <a:r>
              <a:rPr lang="en-US" dirty="0" err="1"/>
              <a:t>chaotisch</a:t>
            </a:r>
            <a:r>
              <a:rPr lang="en-US" dirty="0"/>
              <a:t>, </a:t>
            </a:r>
            <a:r>
              <a:rPr lang="en-US" dirty="0" err="1"/>
              <a:t>ontremd</a:t>
            </a:r>
            <a:r>
              <a:rPr lang="en-US" dirty="0"/>
              <a:t>, </a:t>
            </a:r>
            <a:r>
              <a:rPr lang="en-US" dirty="0" err="1"/>
              <a:t>initiatiefloos</a:t>
            </a:r>
            <a:r>
              <a:rPr lang="en-US" dirty="0"/>
              <a:t>, </a:t>
            </a:r>
            <a:r>
              <a:rPr lang="en-US" dirty="0" err="1"/>
              <a:t>uiting</a:t>
            </a:r>
            <a:r>
              <a:rPr lang="en-US" dirty="0"/>
              <a:t> ook in </a:t>
            </a:r>
            <a:r>
              <a:rPr lang="en-US" dirty="0" err="1"/>
              <a:t>gedrag</a:t>
            </a:r>
            <a:r>
              <a:rPr lang="en-US" dirty="0"/>
              <a:t> en </a:t>
            </a:r>
            <a:r>
              <a:rPr lang="en-US" dirty="0" err="1"/>
              <a:t>emoties</a:t>
            </a:r>
            <a:endParaRPr lang="en-US" dirty="0"/>
          </a:p>
          <a:p>
            <a:pPr marL="471145" lvl="1" defTabSz="942289">
              <a:defRPr/>
            </a:pPr>
            <a:endParaRPr lang="en-US" altLang="nl-NL" dirty="0">
              <a:latin typeface="+mn-lt"/>
            </a:endParaRPr>
          </a:p>
          <a:p>
            <a:pPr marL="471145" lvl="1" defTabSz="942289">
              <a:defRPr/>
            </a:pPr>
            <a:r>
              <a:rPr lang="en-US" altLang="nl-NL" dirty="0">
                <a:latin typeface="+mn-lt"/>
              </a:rPr>
              <a:t>Taal: </a:t>
            </a:r>
            <a:r>
              <a:rPr lang="en-US" altLang="nl-NL" dirty="0" err="1">
                <a:latin typeface="+mn-lt"/>
              </a:rPr>
              <a:t>moeilijk</a:t>
            </a:r>
            <a:r>
              <a:rPr lang="en-US" altLang="nl-NL" dirty="0">
                <a:latin typeface="+mn-lt"/>
              </a:rPr>
              <a:t> op </a:t>
            </a:r>
            <a:r>
              <a:rPr lang="en-US" altLang="nl-NL" dirty="0" err="1">
                <a:latin typeface="+mn-lt"/>
              </a:rPr>
              <a:t>woorden</a:t>
            </a:r>
            <a:r>
              <a:rPr lang="en-US" altLang="nl-NL" dirty="0">
                <a:latin typeface="+mn-lt"/>
              </a:rPr>
              <a:t> </a:t>
            </a:r>
            <a:r>
              <a:rPr lang="en-US" altLang="nl-NL" dirty="0" err="1">
                <a:latin typeface="+mn-lt"/>
              </a:rPr>
              <a:t>komen</a:t>
            </a:r>
            <a:r>
              <a:rPr lang="en-US" altLang="nl-NL" dirty="0">
                <a:latin typeface="+mn-lt"/>
              </a:rPr>
              <a:t>, </a:t>
            </a:r>
            <a:r>
              <a:rPr lang="en-US" altLang="nl-NL" dirty="0" err="1">
                <a:latin typeface="+mn-lt"/>
              </a:rPr>
              <a:t>gesprekken</a:t>
            </a:r>
            <a:r>
              <a:rPr lang="en-US" altLang="nl-NL" dirty="0">
                <a:latin typeface="+mn-lt"/>
              </a:rPr>
              <a:t> </a:t>
            </a:r>
            <a:r>
              <a:rPr lang="en-US" altLang="nl-NL" dirty="0" err="1">
                <a:latin typeface="+mn-lt"/>
              </a:rPr>
              <a:t>moeilijker</a:t>
            </a:r>
            <a:r>
              <a:rPr lang="en-US" altLang="nl-NL" dirty="0">
                <a:latin typeface="+mn-lt"/>
              </a:rPr>
              <a:t> </a:t>
            </a:r>
            <a:r>
              <a:rPr lang="en-US" altLang="nl-NL" dirty="0" err="1">
                <a:latin typeface="+mn-lt"/>
              </a:rPr>
              <a:t>volgen</a:t>
            </a:r>
            <a:endParaRPr lang="en-US" altLang="nl-NL" dirty="0">
              <a:latin typeface="+mn-lt"/>
            </a:endParaRPr>
          </a:p>
          <a:p>
            <a:pPr marL="471145" lvl="1" defTabSz="942289">
              <a:defRPr/>
            </a:pPr>
            <a:endParaRPr lang="en-US" altLang="nl-NL" dirty="0">
              <a:latin typeface="+mn-lt"/>
            </a:endParaRPr>
          </a:p>
          <a:p>
            <a:pPr marL="647824" lvl="1" indent="-176679" defTabSz="942289">
              <a:buFont typeface="Arial" panose="020B0604020202020204" pitchFamily="34" charset="0"/>
              <a:buChar char="•"/>
              <a:defRPr/>
            </a:pPr>
            <a:endParaRPr lang="en-US" altLang="nl-NL" dirty="0">
              <a:latin typeface="+mn-lt"/>
            </a:endParaRPr>
          </a:p>
          <a:p>
            <a:pPr marL="471145" lvl="1" defTabSz="942289">
              <a:defRPr/>
            </a:pPr>
            <a:r>
              <a:rPr lang="en-US" altLang="nl-NL" dirty="0" err="1">
                <a:latin typeface="+mn-lt"/>
              </a:rPr>
              <a:t>Hangen</a:t>
            </a:r>
            <a:r>
              <a:rPr lang="en-US" altLang="nl-NL" dirty="0">
                <a:latin typeface="+mn-lt"/>
              </a:rPr>
              <a:t> </a:t>
            </a:r>
            <a:r>
              <a:rPr lang="en-US" altLang="nl-NL" dirty="0" err="1">
                <a:latin typeface="+mn-lt"/>
              </a:rPr>
              <a:t>vaak</a:t>
            </a:r>
            <a:r>
              <a:rPr lang="en-US" altLang="nl-NL" dirty="0">
                <a:latin typeface="+mn-lt"/>
              </a:rPr>
              <a:t> ook </a:t>
            </a:r>
            <a:r>
              <a:rPr lang="en-US" altLang="nl-NL" dirty="0" err="1">
                <a:latin typeface="+mn-lt"/>
              </a:rPr>
              <a:t>samen</a:t>
            </a:r>
            <a:endParaRPr lang="en-US" altLang="nl-NL" dirty="0">
              <a:latin typeface="+mn-lt"/>
            </a:endParaRPr>
          </a:p>
          <a:p>
            <a:pPr marL="471145" lvl="1" defTabSz="942289">
              <a:defRPr/>
            </a:pPr>
            <a:r>
              <a:rPr lang="en-US" altLang="nl-NL" dirty="0">
                <a:latin typeface="+mn-lt"/>
              </a:rPr>
              <a:t>Als je </a:t>
            </a:r>
            <a:r>
              <a:rPr lang="en-US" altLang="nl-NL" dirty="0" err="1">
                <a:latin typeface="+mn-lt"/>
              </a:rPr>
              <a:t>concentratieproblemen</a:t>
            </a:r>
            <a:r>
              <a:rPr lang="en-US" altLang="nl-NL" dirty="0">
                <a:latin typeface="+mn-lt"/>
              </a:rPr>
              <a:t> </a:t>
            </a:r>
            <a:r>
              <a:rPr lang="en-US" altLang="nl-NL" dirty="0" err="1">
                <a:latin typeface="+mn-lt"/>
              </a:rPr>
              <a:t>hebt</a:t>
            </a:r>
            <a:r>
              <a:rPr lang="en-US" altLang="nl-NL" dirty="0">
                <a:latin typeface="+mn-lt"/>
              </a:rPr>
              <a:t> is het ook </a:t>
            </a:r>
            <a:r>
              <a:rPr lang="en-US" altLang="nl-NL" dirty="0" err="1">
                <a:latin typeface="+mn-lt"/>
              </a:rPr>
              <a:t>lastiger</a:t>
            </a:r>
            <a:r>
              <a:rPr lang="en-US" altLang="nl-NL" dirty="0">
                <a:latin typeface="+mn-lt"/>
              </a:rPr>
              <a:t> om </a:t>
            </a:r>
            <a:r>
              <a:rPr lang="en-US" altLang="nl-NL" dirty="0" err="1">
                <a:latin typeface="+mn-lt"/>
              </a:rPr>
              <a:t>dingen</a:t>
            </a:r>
            <a:r>
              <a:rPr lang="en-US" altLang="nl-NL" dirty="0">
                <a:latin typeface="+mn-lt"/>
              </a:rPr>
              <a:t> </a:t>
            </a:r>
            <a:r>
              <a:rPr lang="en-US" altLang="nl-NL" dirty="0" err="1">
                <a:latin typeface="+mn-lt"/>
              </a:rPr>
              <a:t>te</a:t>
            </a:r>
            <a:r>
              <a:rPr lang="en-US" altLang="nl-NL" dirty="0">
                <a:latin typeface="+mn-lt"/>
              </a:rPr>
              <a:t> </a:t>
            </a:r>
            <a:r>
              <a:rPr lang="en-US" altLang="nl-NL" dirty="0" err="1">
                <a:latin typeface="+mn-lt"/>
              </a:rPr>
              <a:t>onthouden</a:t>
            </a:r>
            <a:r>
              <a:rPr lang="en-US" altLang="nl-NL" dirty="0">
                <a:latin typeface="+mn-lt"/>
              </a:rPr>
              <a:t> of </a:t>
            </a:r>
            <a:r>
              <a:rPr lang="en-US" altLang="nl-NL" dirty="0" err="1">
                <a:latin typeface="+mn-lt"/>
              </a:rPr>
              <a:t>te</a:t>
            </a:r>
            <a:r>
              <a:rPr lang="en-US" altLang="nl-NL" dirty="0">
                <a:latin typeface="+mn-lt"/>
              </a:rPr>
              <a:t> </a:t>
            </a:r>
            <a:r>
              <a:rPr lang="en-US" altLang="nl-NL" dirty="0" err="1">
                <a:latin typeface="+mn-lt"/>
              </a:rPr>
              <a:t>plannen</a:t>
            </a:r>
            <a:r>
              <a:rPr lang="en-US" altLang="nl-NL" dirty="0">
                <a:latin typeface="+mn-lt"/>
              </a:rPr>
              <a:t> en </a:t>
            </a:r>
            <a:r>
              <a:rPr lang="en-US" altLang="nl-NL" dirty="0" err="1">
                <a:latin typeface="+mn-lt"/>
              </a:rPr>
              <a:t>organiseren</a:t>
            </a:r>
            <a:endParaRPr lang="en-US" altLang="nl-NL" dirty="0">
              <a:latin typeface="+mn-lt"/>
            </a:endParaRPr>
          </a:p>
          <a:p>
            <a:pPr marL="471145" lvl="1" defTabSz="942289">
              <a:defRPr/>
            </a:pPr>
            <a:endParaRPr lang="en-US" altLang="nl-NL" dirty="0">
              <a:latin typeface="+mn-lt"/>
            </a:endParaRPr>
          </a:p>
          <a:p>
            <a:pPr lvl="1"/>
            <a:endParaRPr lang="en-US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0B42D-F237-4AA4-81A8-DEC5FEDF6D84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0030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nl-NL" sz="3300" dirty="0" err="1">
                <a:latin typeface="+mj-lt"/>
              </a:rPr>
              <a:t>Meten</a:t>
            </a:r>
            <a:r>
              <a:rPr lang="en-US" altLang="nl-NL" sz="3300" dirty="0">
                <a:latin typeface="+mj-lt"/>
              </a:rPr>
              <a:t> van de </a:t>
            </a:r>
            <a:r>
              <a:rPr lang="en-US" altLang="nl-NL" sz="3300" dirty="0" err="1">
                <a:latin typeface="+mj-lt"/>
              </a:rPr>
              <a:t>cognitieve</a:t>
            </a:r>
            <a:r>
              <a:rPr lang="en-US" altLang="nl-NL" sz="3300" dirty="0">
                <a:latin typeface="+mj-lt"/>
              </a:rPr>
              <a:t> </a:t>
            </a:r>
            <a:r>
              <a:rPr lang="en-US" altLang="nl-NL" sz="3300" dirty="0" err="1">
                <a:latin typeface="+mj-lt"/>
              </a:rPr>
              <a:t>vaardigh</a:t>
            </a:r>
            <a:r>
              <a:rPr lang="en-US" altLang="nl-NL" sz="3300" dirty="0">
                <a:latin typeface="+mj-lt"/>
              </a:rPr>
              <a:t> </a:t>
            </a:r>
            <a:r>
              <a:rPr lang="en-US" altLang="nl-NL" sz="3300" dirty="0" err="1">
                <a:latin typeface="+mj-lt"/>
              </a:rPr>
              <a:t>zoals</a:t>
            </a:r>
            <a:r>
              <a:rPr lang="en-US" altLang="nl-NL" sz="3300" dirty="0">
                <a:latin typeface="+mj-lt"/>
              </a:rPr>
              <a:t> </a:t>
            </a:r>
            <a:r>
              <a:rPr lang="en-US" altLang="nl-NL" sz="3300" dirty="0" err="1">
                <a:latin typeface="+mj-lt"/>
              </a:rPr>
              <a:t>geheugen</a:t>
            </a:r>
            <a:r>
              <a:rPr lang="en-US" altLang="nl-NL" sz="3300" dirty="0">
                <a:latin typeface="+mj-lt"/>
              </a:rPr>
              <a:t> en </a:t>
            </a:r>
            <a:r>
              <a:rPr lang="en-US" altLang="nl-NL" sz="3300" dirty="0" err="1">
                <a:latin typeface="+mj-lt"/>
              </a:rPr>
              <a:t>concentratie</a:t>
            </a:r>
            <a:r>
              <a:rPr lang="en-US" altLang="nl-NL" sz="3300" dirty="0">
                <a:latin typeface="+mj-lt"/>
              </a:rPr>
              <a:t>: </a:t>
            </a:r>
            <a:r>
              <a:rPr lang="en-US" altLang="nl-NL" sz="3300" b="1" dirty="0" err="1">
                <a:latin typeface="+mj-lt"/>
              </a:rPr>
              <a:t>neuropsychologisch</a:t>
            </a:r>
            <a:r>
              <a:rPr lang="en-US" altLang="nl-NL" sz="3300" b="1" dirty="0">
                <a:latin typeface="+mj-lt"/>
              </a:rPr>
              <a:t> </a:t>
            </a:r>
            <a:r>
              <a:rPr lang="en-US" altLang="nl-NL" sz="3300" b="1" dirty="0" err="1">
                <a:latin typeface="+mj-lt"/>
              </a:rPr>
              <a:t>onderzoek</a:t>
            </a:r>
            <a:r>
              <a:rPr lang="en-US" altLang="nl-NL" sz="3300" dirty="0">
                <a:latin typeface="+mj-lt"/>
              </a:rPr>
              <a:t>, </a:t>
            </a:r>
            <a:r>
              <a:rPr lang="en-US" altLang="nl-NL" sz="3300" dirty="0" err="1">
                <a:latin typeface="+mj-lt"/>
              </a:rPr>
              <a:t>vaak</a:t>
            </a:r>
            <a:r>
              <a:rPr lang="en-US" altLang="nl-NL" sz="3300" dirty="0">
                <a:latin typeface="+mj-lt"/>
              </a:rPr>
              <a:t> door </a:t>
            </a:r>
            <a:r>
              <a:rPr lang="en-US" altLang="nl-NL" sz="3300" b="1" dirty="0" err="1">
                <a:latin typeface="+mj-lt"/>
              </a:rPr>
              <a:t>neuropsycholoog</a:t>
            </a:r>
            <a:endParaRPr lang="en-US" altLang="nl-NL" sz="3300" b="1" dirty="0">
              <a:latin typeface="+mj-lt"/>
            </a:endParaRPr>
          </a:p>
          <a:p>
            <a:endParaRPr lang="en-US" altLang="nl-NL" sz="3300" b="1" dirty="0">
              <a:latin typeface="+mj-lt"/>
            </a:endParaRPr>
          </a:p>
          <a:p>
            <a:r>
              <a:rPr lang="en-US" altLang="nl-NL" sz="3300" b="1" dirty="0">
                <a:latin typeface="+mj-lt"/>
              </a:rPr>
              <a:t>We </a:t>
            </a:r>
            <a:r>
              <a:rPr lang="en-US" altLang="nl-NL" sz="3300" b="1" dirty="0" err="1">
                <a:latin typeface="+mj-lt"/>
              </a:rPr>
              <a:t>meten</a:t>
            </a:r>
            <a:r>
              <a:rPr lang="en-US" altLang="nl-NL" sz="3300" b="1" dirty="0">
                <a:latin typeface="+mj-lt"/>
              </a:rPr>
              <a:t> de </a:t>
            </a:r>
            <a:r>
              <a:rPr lang="en-US" altLang="nl-NL" sz="3300" b="1" dirty="0" err="1">
                <a:latin typeface="+mj-lt"/>
              </a:rPr>
              <a:t>prestaties</a:t>
            </a:r>
            <a:r>
              <a:rPr lang="en-US" altLang="nl-NL" sz="3300" b="1" dirty="0">
                <a:latin typeface="+mj-lt"/>
              </a:rPr>
              <a:t> </a:t>
            </a:r>
            <a:r>
              <a:rPr lang="en-US" altLang="nl-NL" sz="3300" b="1" dirty="0" err="1">
                <a:latin typeface="+mj-lt"/>
              </a:rPr>
              <a:t>bijv</a:t>
            </a:r>
            <a:r>
              <a:rPr lang="en-US" altLang="nl-NL" sz="3300" b="1" dirty="0">
                <a:latin typeface="+mj-lt"/>
              </a:rPr>
              <a:t> hoe </a:t>
            </a:r>
            <a:r>
              <a:rPr lang="en-US" altLang="nl-NL" sz="3300" b="1" dirty="0" err="1">
                <a:latin typeface="+mj-lt"/>
              </a:rPr>
              <a:t>goed</a:t>
            </a:r>
            <a:r>
              <a:rPr lang="en-US" altLang="nl-NL" sz="3300" b="1" dirty="0">
                <a:latin typeface="+mj-lt"/>
              </a:rPr>
              <a:t> of hoe </a:t>
            </a:r>
            <a:r>
              <a:rPr lang="en-US" altLang="nl-NL" sz="3300" b="1" dirty="0" err="1">
                <a:latin typeface="+mj-lt"/>
              </a:rPr>
              <a:t>snel</a:t>
            </a:r>
            <a:r>
              <a:rPr lang="en-US" altLang="nl-NL" sz="3300" b="1" dirty="0">
                <a:latin typeface="+mj-lt"/>
              </a:rPr>
              <a:t> </a:t>
            </a:r>
            <a:r>
              <a:rPr lang="en-US" altLang="nl-NL" sz="3300" b="1" dirty="0" err="1">
                <a:latin typeface="+mj-lt"/>
              </a:rPr>
              <a:t>iemand</a:t>
            </a:r>
            <a:r>
              <a:rPr lang="en-US" altLang="nl-NL" sz="3300" b="1" dirty="0">
                <a:latin typeface="+mj-lt"/>
              </a:rPr>
              <a:t> </a:t>
            </a:r>
            <a:r>
              <a:rPr lang="en-US" altLang="nl-NL" sz="3300" b="1" dirty="0" err="1">
                <a:latin typeface="+mj-lt"/>
              </a:rPr>
              <a:t>een</a:t>
            </a:r>
            <a:r>
              <a:rPr lang="en-US" altLang="nl-NL" sz="3300" b="1" dirty="0">
                <a:latin typeface="+mj-lt"/>
              </a:rPr>
              <a:t> </a:t>
            </a:r>
            <a:r>
              <a:rPr lang="en-US" altLang="nl-NL" sz="3300" b="1" dirty="0" err="1">
                <a:latin typeface="+mj-lt"/>
              </a:rPr>
              <a:t>taakje</a:t>
            </a:r>
            <a:r>
              <a:rPr lang="en-US" altLang="nl-NL" sz="3300" b="1" dirty="0">
                <a:latin typeface="+mj-lt"/>
              </a:rPr>
              <a:t> </a:t>
            </a:r>
            <a:r>
              <a:rPr lang="en-US" altLang="nl-NL" sz="3300" b="1" dirty="0" err="1">
                <a:latin typeface="+mj-lt"/>
              </a:rPr>
              <a:t>uitvoert</a:t>
            </a:r>
            <a:r>
              <a:rPr lang="en-US" altLang="nl-NL" sz="3300" b="1" dirty="0">
                <a:latin typeface="+mj-lt"/>
              </a:rPr>
              <a:t>, </a:t>
            </a:r>
            <a:r>
              <a:rPr lang="en-US" altLang="nl-NL" sz="3300" b="1" dirty="0" err="1">
                <a:latin typeface="+mj-lt"/>
              </a:rPr>
              <a:t>zoals</a:t>
            </a:r>
            <a:r>
              <a:rPr lang="en-US" altLang="nl-NL" sz="3300" b="1" dirty="0">
                <a:latin typeface="+mj-lt"/>
              </a:rPr>
              <a:t> </a:t>
            </a:r>
            <a:r>
              <a:rPr lang="en-US" altLang="nl-NL" sz="3300" b="1" dirty="0" err="1">
                <a:latin typeface="+mj-lt"/>
              </a:rPr>
              <a:t>bij</a:t>
            </a:r>
            <a:r>
              <a:rPr lang="en-US" altLang="nl-NL" sz="3300" b="1" dirty="0">
                <a:latin typeface="+mj-lt"/>
              </a:rPr>
              <a:t> </a:t>
            </a:r>
            <a:r>
              <a:rPr lang="en-US" altLang="nl-NL" sz="3300" b="1" dirty="0" err="1">
                <a:latin typeface="+mj-lt"/>
              </a:rPr>
              <a:t>een</a:t>
            </a:r>
            <a:r>
              <a:rPr lang="en-US" altLang="nl-NL" sz="3300" b="1" dirty="0">
                <a:latin typeface="+mj-lt"/>
              </a:rPr>
              <a:t> </a:t>
            </a:r>
            <a:r>
              <a:rPr lang="en-US" altLang="nl-NL" sz="3300" b="1" dirty="0" err="1">
                <a:latin typeface="+mj-lt"/>
              </a:rPr>
              <a:t>concentratie</a:t>
            </a:r>
            <a:r>
              <a:rPr lang="en-US" altLang="nl-NL" sz="3300" b="1" dirty="0">
                <a:latin typeface="+mj-lt"/>
              </a:rPr>
              <a:t> test of </a:t>
            </a:r>
            <a:r>
              <a:rPr lang="en-US" altLang="nl-NL" sz="3300" b="1" dirty="0" err="1">
                <a:latin typeface="+mj-lt"/>
              </a:rPr>
              <a:t>een</a:t>
            </a:r>
            <a:r>
              <a:rPr lang="en-US" altLang="nl-NL" sz="3300" b="1" dirty="0">
                <a:latin typeface="+mj-lt"/>
              </a:rPr>
              <a:t> </a:t>
            </a:r>
            <a:r>
              <a:rPr lang="en-US" altLang="nl-NL" sz="3300" b="1" dirty="0" err="1">
                <a:latin typeface="+mj-lt"/>
              </a:rPr>
              <a:t>lijstje</a:t>
            </a:r>
            <a:r>
              <a:rPr lang="en-US" altLang="nl-NL" sz="3300" b="1" dirty="0">
                <a:latin typeface="+mj-lt"/>
              </a:rPr>
              <a:t> </a:t>
            </a:r>
            <a:r>
              <a:rPr lang="en-US" altLang="nl-NL" sz="3300" b="1" dirty="0" err="1">
                <a:latin typeface="+mj-lt"/>
              </a:rPr>
              <a:t>woorden</a:t>
            </a:r>
            <a:r>
              <a:rPr lang="en-US" altLang="nl-NL" sz="3300" b="1" dirty="0">
                <a:latin typeface="+mj-lt"/>
              </a:rPr>
              <a:t> </a:t>
            </a:r>
            <a:r>
              <a:rPr lang="en-US" altLang="nl-NL" sz="3300" b="1" dirty="0" err="1">
                <a:latin typeface="+mj-lt"/>
              </a:rPr>
              <a:t>onthouden</a:t>
            </a:r>
            <a:r>
              <a:rPr lang="en-US" altLang="nl-NL" sz="3300" b="1" dirty="0">
                <a:latin typeface="+mj-lt"/>
              </a:rPr>
              <a:t> die later </a:t>
            </a:r>
            <a:r>
              <a:rPr lang="en-US" altLang="nl-NL" sz="3300" b="1" dirty="0" err="1">
                <a:latin typeface="+mj-lt"/>
              </a:rPr>
              <a:t>terug</a:t>
            </a:r>
            <a:r>
              <a:rPr lang="en-US" altLang="nl-NL" sz="3300" b="1" dirty="0">
                <a:latin typeface="+mj-lt"/>
              </a:rPr>
              <a:t> </a:t>
            </a:r>
            <a:r>
              <a:rPr lang="en-US" altLang="nl-NL" sz="3300" b="1" dirty="0" err="1">
                <a:latin typeface="+mj-lt"/>
              </a:rPr>
              <a:t>gevraagd</a:t>
            </a:r>
            <a:r>
              <a:rPr lang="en-US" altLang="nl-NL" sz="3300" b="1" dirty="0">
                <a:latin typeface="+mj-lt"/>
              </a:rPr>
              <a:t> </a:t>
            </a:r>
            <a:r>
              <a:rPr lang="en-US" altLang="nl-NL" sz="3300" b="1" dirty="0" err="1">
                <a:latin typeface="+mj-lt"/>
              </a:rPr>
              <a:t>worden</a:t>
            </a:r>
            <a:endParaRPr lang="en-US" altLang="nl-NL" sz="3300" b="1" dirty="0">
              <a:latin typeface="+mj-lt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altLang="nl-NL" sz="3300" dirty="0">
                <a:latin typeface="+mj-lt"/>
                <a:cs typeface="+mn-cs"/>
              </a:rPr>
              <a:t>Vergelijken met prestaties van gezonde mensen met </a:t>
            </a:r>
            <a:r>
              <a:rPr lang="nl-NL" altLang="nl-NL" sz="3300" dirty="0" err="1">
                <a:latin typeface="+mj-lt"/>
                <a:cs typeface="+mn-cs"/>
              </a:rPr>
              <a:t>bijv</a:t>
            </a:r>
            <a:r>
              <a:rPr lang="nl-NL" altLang="nl-NL" sz="3300" dirty="0">
                <a:latin typeface="+mj-lt"/>
                <a:cs typeface="+mn-cs"/>
              </a:rPr>
              <a:t> zelfde leeftijd</a:t>
            </a:r>
          </a:p>
          <a:p>
            <a:endParaRPr lang="en-US" altLang="nl-NL" sz="3300" dirty="0">
              <a:latin typeface="+mj-lt"/>
            </a:endParaRPr>
          </a:p>
          <a:p>
            <a:r>
              <a:rPr lang="en-US" altLang="nl-NL" sz="3300" b="1" dirty="0" err="1">
                <a:latin typeface="+mj-lt"/>
              </a:rPr>
              <a:t>Ik</a:t>
            </a:r>
            <a:r>
              <a:rPr lang="en-US" altLang="nl-NL" sz="3300" b="1" dirty="0">
                <a:latin typeface="+mj-lt"/>
              </a:rPr>
              <a:t> </a:t>
            </a:r>
            <a:r>
              <a:rPr lang="en-US" altLang="nl-NL" sz="3300" b="1" dirty="0" err="1">
                <a:latin typeface="+mj-lt"/>
              </a:rPr>
              <a:t>laat</a:t>
            </a:r>
            <a:r>
              <a:rPr lang="en-US" altLang="nl-NL" sz="3300" b="1" dirty="0">
                <a:latin typeface="+mj-lt"/>
              </a:rPr>
              <a:t> </a:t>
            </a:r>
            <a:r>
              <a:rPr lang="en-US" altLang="nl-NL" sz="3300" b="1" dirty="0" err="1">
                <a:latin typeface="+mj-lt"/>
              </a:rPr>
              <a:t>een</a:t>
            </a:r>
            <a:r>
              <a:rPr lang="en-US" altLang="nl-NL" sz="3300" b="1" dirty="0">
                <a:latin typeface="+mj-lt"/>
              </a:rPr>
              <a:t> </a:t>
            </a:r>
            <a:r>
              <a:rPr lang="en-US" altLang="nl-NL" sz="3300" b="1" dirty="0" err="1">
                <a:latin typeface="+mj-lt"/>
              </a:rPr>
              <a:t>concentratietestje</a:t>
            </a:r>
            <a:r>
              <a:rPr lang="en-US" altLang="nl-NL" sz="3300" b="1" dirty="0">
                <a:latin typeface="+mj-lt"/>
              </a:rPr>
              <a:t> </a:t>
            </a:r>
            <a:r>
              <a:rPr lang="en-US" altLang="nl-NL" sz="3300" dirty="0" err="1">
                <a:latin typeface="+mj-lt"/>
              </a:rPr>
              <a:t>zien</a:t>
            </a:r>
            <a:r>
              <a:rPr lang="en-US" altLang="nl-NL" sz="3300" dirty="0">
                <a:latin typeface="+mj-lt"/>
              </a:rPr>
              <a:t> </a:t>
            </a:r>
            <a:r>
              <a:rPr lang="en-US" altLang="nl-NL" sz="3300" dirty="0" err="1">
                <a:latin typeface="+mj-lt"/>
              </a:rPr>
              <a:t>dat</a:t>
            </a:r>
            <a:r>
              <a:rPr lang="en-US" altLang="nl-NL" sz="3300" dirty="0">
                <a:latin typeface="+mj-lt"/>
              </a:rPr>
              <a:t> we </a:t>
            </a:r>
            <a:r>
              <a:rPr lang="en-US" altLang="nl-NL" sz="3300" dirty="0" err="1">
                <a:latin typeface="+mj-lt"/>
              </a:rPr>
              <a:t>vaak</a:t>
            </a:r>
            <a:r>
              <a:rPr lang="en-US" altLang="nl-NL" sz="3300" dirty="0">
                <a:latin typeface="+mj-lt"/>
              </a:rPr>
              <a:t> </a:t>
            </a:r>
            <a:r>
              <a:rPr lang="en-US" altLang="nl-NL" sz="3300" dirty="0" err="1">
                <a:latin typeface="+mj-lt"/>
              </a:rPr>
              <a:t>gebruiken</a:t>
            </a:r>
            <a:r>
              <a:rPr lang="en-US" altLang="nl-NL" sz="3300" dirty="0">
                <a:latin typeface="+mj-lt"/>
              </a:rPr>
              <a:t>. </a:t>
            </a:r>
          </a:p>
          <a:p>
            <a:r>
              <a:rPr lang="en-US" altLang="nl-NL" sz="3300" dirty="0" err="1">
                <a:latin typeface="+mj-lt"/>
              </a:rPr>
              <a:t>Noem</a:t>
            </a:r>
            <a:r>
              <a:rPr lang="en-US" altLang="nl-NL" sz="3300" dirty="0">
                <a:latin typeface="+mj-lt"/>
              </a:rPr>
              <a:t> de </a:t>
            </a:r>
            <a:r>
              <a:rPr lang="en-US" altLang="nl-NL" sz="3300" dirty="0" err="1">
                <a:latin typeface="+mj-lt"/>
              </a:rPr>
              <a:t>kleuren</a:t>
            </a:r>
            <a:r>
              <a:rPr lang="en-US" altLang="nl-NL" sz="3300" dirty="0">
                <a:latin typeface="+mj-lt"/>
              </a:rPr>
              <a:t> van </a:t>
            </a:r>
            <a:r>
              <a:rPr lang="en-US" altLang="nl-NL" sz="3300" dirty="0" err="1">
                <a:latin typeface="+mj-lt"/>
              </a:rPr>
              <a:t>deze</a:t>
            </a:r>
            <a:r>
              <a:rPr lang="en-US" altLang="nl-NL" sz="3300" dirty="0">
                <a:latin typeface="+mj-lt"/>
              </a:rPr>
              <a:t> </a:t>
            </a:r>
            <a:r>
              <a:rPr lang="en-US" altLang="nl-NL" sz="3300" dirty="0" err="1">
                <a:latin typeface="+mj-lt"/>
              </a:rPr>
              <a:t>woorden</a:t>
            </a:r>
            <a:endParaRPr lang="en-US" altLang="nl-NL" sz="3300" dirty="0">
              <a:latin typeface="+mj-lt"/>
            </a:endParaRPr>
          </a:p>
          <a:p>
            <a:r>
              <a:rPr lang="en-US" altLang="nl-NL" sz="3300" dirty="0">
                <a:latin typeface="+mj-lt"/>
              </a:rPr>
              <a:t>Nu de </a:t>
            </a:r>
            <a:r>
              <a:rPr lang="en-US" altLang="nl-NL" sz="3300" dirty="0" err="1">
                <a:latin typeface="+mj-lt"/>
              </a:rPr>
              <a:t>moeilijkere</a:t>
            </a:r>
            <a:r>
              <a:rPr lang="en-US" altLang="nl-NL" sz="3300" dirty="0">
                <a:latin typeface="+mj-lt"/>
              </a:rPr>
              <a:t> variant: </a:t>
            </a:r>
            <a:r>
              <a:rPr lang="en-US" altLang="nl-NL" sz="3300" dirty="0" err="1">
                <a:latin typeface="+mj-lt"/>
              </a:rPr>
              <a:t>noem</a:t>
            </a:r>
            <a:r>
              <a:rPr lang="en-US" altLang="nl-NL" sz="3300" dirty="0">
                <a:latin typeface="+mj-lt"/>
              </a:rPr>
              <a:t> de </a:t>
            </a:r>
            <a:r>
              <a:rPr lang="en-US" altLang="nl-NL" sz="3300" dirty="0" err="1">
                <a:latin typeface="+mj-lt"/>
              </a:rPr>
              <a:t>kleur</a:t>
            </a:r>
            <a:r>
              <a:rPr lang="en-US" altLang="nl-NL" sz="3300" dirty="0">
                <a:latin typeface="+mj-lt"/>
              </a:rPr>
              <a:t> van de </a:t>
            </a:r>
            <a:r>
              <a:rPr lang="en-US" altLang="nl-NL" sz="3300" dirty="0" err="1">
                <a:latin typeface="+mj-lt"/>
              </a:rPr>
              <a:t>inkt</a:t>
            </a:r>
            <a:r>
              <a:rPr lang="en-US" altLang="nl-NL" sz="3300" dirty="0">
                <a:latin typeface="+mj-lt"/>
              </a:rPr>
              <a:t> van </a:t>
            </a:r>
            <a:r>
              <a:rPr lang="en-US" altLang="nl-NL" sz="3300" dirty="0" err="1">
                <a:latin typeface="+mj-lt"/>
              </a:rPr>
              <a:t>deze</a:t>
            </a:r>
            <a:r>
              <a:rPr lang="en-US" altLang="nl-NL" sz="3300" dirty="0">
                <a:latin typeface="+mj-lt"/>
              </a:rPr>
              <a:t> </a:t>
            </a:r>
            <a:r>
              <a:rPr lang="en-US" altLang="nl-NL" sz="3300" dirty="0" err="1">
                <a:latin typeface="+mj-lt"/>
              </a:rPr>
              <a:t>woorden</a:t>
            </a:r>
            <a:r>
              <a:rPr lang="en-US" altLang="nl-NL" sz="3300" dirty="0">
                <a:latin typeface="+mj-lt"/>
              </a:rPr>
              <a:t> op. </a:t>
            </a:r>
            <a:r>
              <a:rPr lang="en-US" altLang="nl-NL" sz="3300" dirty="0" err="1">
                <a:latin typeface="+mj-lt"/>
              </a:rPr>
              <a:t>hierbij</a:t>
            </a:r>
            <a:r>
              <a:rPr lang="en-US" altLang="nl-NL" sz="3300" dirty="0">
                <a:latin typeface="+mj-lt"/>
              </a:rPr>
              <a:t> </a:t>
            </a:r>
            <a:r>
              <a:rPr lang="en-US" altLang="nl-NL" sz="3300" dirty="0" err="1">
                <a:latin typeface="+mj-lt"/>
              </a:rPr>
              <a:t>moet</a:t>
            </a:r>
            <a:r>
              <a:rPr lang="en-US" altLang="nl-NL" sz="3300" dirty="0">
                <a:latin typeface="+mj-lt"/>
              </a:rPr>
              <a:t> je </a:t>
            </a:r>
            <a:r>
              <a:rPr lang="en-US" altLang="nl-NL" sz="3300" dirty="0" err="1">
                <a:latin typeface="+mj-lt"/>
              </a:rPr>
              <a:t>je</a:t>
            </a:r>
            <a:r>
              <a:rPr lang="en-US" altLang="nl-NL" sz="3300" dirty="0">
                <a:latin typeface="+mj-lt"/>
              </a:rPr>
              <a:t> </a:t>
            </a:r>
            <a:r>
              <a:rPr lang="en-US" altLang="nl-NL" sz="3300" dirty="0" err="1">
                <a:latin typeface="+mj-lt"/>
              </a:rPr>
              <a:t>spontane</a:t>
            </a:r>
            <a:r>
              <a:rPr lang="en-US" altLang="nl-NL" sz="3300" dirty="0">
                <a:latin typeface="+mj-lt"/>
              </a:rPr>
              <a:t> </a:t>
            </a:r>
            <a:r>
              <a:rPr lang="en-US" altLang="nl-NL" sz="3300" dirty="0" err="1">
                <a:latin typeface="+mj-lt"/>
              </a:rPr>
              <a:t>reactie</a:t>
            </a:r>
            <a:r>
              <a:rPr lang="en-US" altLang="nl-NL" sz="3300" dirty="0">
                <a:latin typeface="+mj-lt"/>
              </a:rPr>
              <a:t> (</a:t>
            </a:r>
            <a:r>
              <a:rPr lang="en-US" altLang="nl-NL" sz="3300" dirty="0" err="1">
                <a:latin typeface="+mj-lt"/>
              </a:rPr>
              <a:t>lezen</a:t>
            </a:r>
            <a:r>
              <a:rPr lang="en-US" altLang="nl-NL" sz="3300" dirty="0">
                <a:latin typeface="+mj-lt"/>
              </a:rPr>
              <a:t>) </a:t>
            </a:r>
            <a:r>
              <a:rPr lang="en-US" altLang="nl-NL" sz="3300" dirty="0" err="1">
                <a:latin typeface="+mj-lt"/>
              </a:rPr>
              <a:t>onderdrukken</a:t>
            </a:r>
            <a:r>
              <a:rPr lang="en-US" altLang="nl-NL" sz="3300" dirty="0">
                <a:latin typeface="+mj-lt"/>
              </a:rPr>
              <a:t>. </a:t>
            </a:r>
            <a:r>
              <a:rPr lang="en-US" altLang="nl-NL" sz="3300" dirty="0" err="1">
                <a:latin typeface="+mj-lt"/>
              </a:rPr>
              <a:t>Dat</a:t>
            </a:r>
            <a:r>
              <a:rPr lang="en-US" altLang="nl-NL" sz="3300" dirty="0">
                <a:latin typeface="+mj-lt"/>
              </a:rPr>
              <a:t> </a:t>
            </a:r>
            <a:r>
              <a:rPr lang="en-US" altLang="nl-NL" sz="3300" dirty="0" err="1">
                <a:latin typeface="+mj-lt"/>
              </a:rPr>
              <a:t>vraagt</a:t>
            </a:r>
            <a:r>
              <a:rPr lang="en-US" altLang="nl-NL" sz="3300" dirty="0">
                <a:latin typeface="+mj-lt"/>
              </a:rPr>
              <a:t> </a:t>
            </a:r>
            <a:r>
              <a:rPr lang="en-US" altLang="nl-NL" sz="3300" dirty="0" err="1">
                <a:latin typeface="+mj-lt"/>
              </a:rPr>
              <a:t>aandacht</a:t>
            </a:r>
            <a:r>
              <a:rPr lang="en-US" altLang="nl-NL" sz="3300" dirty="0">
                <a:latin typeface="+mj-lt"/>
              </a:rPr>
              <a:t>/</a:t>
            </a:r>
            <a:r>
              <a:rPr lang="en-US" altLang="nl-NL" sz="3300" dirty="0" err="1">
                <a:latin typeface="+mj-lt"/>
              </a:rPr>
              <a:t>concentratie</a:t>
            </a:r>
            <a:r>
              <a:rPr lang="en-US" altLang="nl-NL" sz="3300" dirty="0">
                <a:latin typeface="+mj-lt"/>
              </a:rPr>
              <a:t>. </a:t>
            </a:r>
          </a:p>
          <a:p>
            <a:endParaRPr lang="en-US" altLang="nl-NL" sz="3300" dirty="0">
              <a:latin typeface="+mj-lt"/>
            </a:endParaRPr>
          </a:p>
          <a:p>
            <a:pPr marL="0" lvl="1">
              <a:spcBef>
                <a:spcPct val="40000"/>
              </a:spcBef>
            </a:pPr>
            <a:endParaRPr lang="nl-NL" altLang="nl-NL" sz="3300" dirty="0">
              <a:latin typeface="+mj-lt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E0B42D-F237-4AA4-81A8-DEC5FEDF6D84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34800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Een van de </a:t>
            </a:r>
            <a:r>
              <a:rPr lang="en-US" dirty="0" err="1"/>
              <a:t>meest</a:t>
            </a:r>
            <a:r>
              <a:rPr lang="en-US" dirty="0"/>
              <a:t> </a:t>
            </a:r>
            <a:r>
              <a:rPr lang="en-US" dirty="0" err="1"/>
              <a:t>voorkomende</a:t>
            </a:r>
            <a:r>
              <a:rPr lang="en-US" dirty="0"/>
              <a:t> en </a:t>
            </a:r>
            <a:r>
              <a:rPr lang="en-US" dirty="0" err="1"/>
              <a:t>belemmerende</a:t>
            </a:r>
            <a:r>
              <a:rPr lang="en-US" dirty="0"/>
              <a:t> </a:t>
            </a:r>
            <a:r>
              <a:rPr lang="en-US" dirty="0" err="1"/>
              <a:t>klachten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Een aanzienlijk deel is relatief jong en staat volop in het leven bij diagnose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 err="1"/>
              <a:t>gedragsveranderingen</a:t>
            </a:r>
            <a:r>
              <a:rPr lang="en-US" sz="1200" dirty="0"/>
              <a:t>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80852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Allebei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belangrijk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37383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Vergeten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je </a:t>
            </a:r>
            <a:r>
              <a:rPr lang="en-US" dirty="0" err="1"/>
              <a:t>veel</a:t>
            </a:r>
            <a:r>
              <a:rPr lang="en-US" dirty="0"/>
              <a:t> </a:t>
            </a:r>
            <a:r>
              <a:rPr lang="en-US" dirty="0" err="1"/>
              <a:t>vergeet</a:t>
            </a:r>
            <a:r>
              <a:rPr lang="en-US" dirty="0"/>
              <a:t> (</a:t>
            </a:r>
            <a:r>
              <a:rPr lang="en-US" dirty="0" err="1"/>
              <a:t>ziekteinzicht</a:t>
            </a:r>
            <a:r>
              <a:rPr lang="en-US" dirty="0"/>
              <a:t>) </a:t>
            </a:r>
          </a:p>
          <a:p>
            <a:r>
              <a:rPr lang="en-US" dirty="0" err="1"/>
              <a:t>Allebei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heel </a:t>
            </a:r>
            <a:r>
              <a:rPr lang="en-US" dirty="0" err="1"/>
              <a:t>belangrijk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9471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Verschillen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</a:t>
            </a:r>
            <a:r>
              <a:rPr lang="en-US" dirty="0" err="1"/>
              <a:t>patienten</a:t>
            </a:r>
            <a:r>
              <a:rPr lang="en-US" dirty="0"/>
              <a:t> </a:t>
            </a:r>
            <a:r>
              <a:rPr lang="en-US" dirty="0" err="1"/>
              <a:t>soms</a:t>
            </a:r>
            <a:r>
              <a:rPr lang="en-US" dirty="0"/>
              <a:t> </a:t>
            </a:r>
            <a:r>
              <a:rPr lang="en-US" dirty="0" err="1"/>
              <a:t>groot</a:t>
            </a:r>
            <a:r>
              <a:rPr lang="en-US" dirty="0"/>
              <a:t> </a:t>
            </a:r>
          </a:p>
          <a:p>
            <a:r>
              <a:rPr lang="en-US" dirty="0" err="1"/>
              <a:t>Behandeling</a:t>
            </a:r>
            <a:r>
              <a:rPr lang="en-US" dirty="0"/>
              <a:t>: cognitive/</a:t>
            </a:r>
            <a:r>
              <a:rPr lang="en-US" dirty="0" err="1"/>
              <a:t>schade</a:t>
            </a:r>
            <a:r>
              <a:rPr lang="en-US" dirty="0"/>
              <a:t> </a:t>
            </a:r>
            <a:r>
              <a:rPr lang="en-US" dirty="0" err="1"/>
              <a:t>beperkende</a:t>
            </a:r>
            <a:r>
              <a:rPr lang="en-US" dirty="0"/>
              <a:t> factor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33530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slow">
    <p:wipe dir="r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lide 3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ackground 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tle Placeholder"/>
          <p:cNvSpPr>
            <a:spLocks noGrp="1"/>
          </p:cNvSpPr>
          <p:nvPr>
            <p:ph type="title"/>
          </p:nvPr>
        </p:nvSpPr>
        <p:spPr>
          <a:xfrm>
            <a:off x="381000" y="0"/>
            <a:ext cx="10668000" cy="113188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100000"/>
              </a:lnSpc>
              <a:spcBef>
                <a:spcPts val="0"/>
              </a:spcBef>
              <a:defRPr sz="3000" b="1" i="0" u="none" strike="noStrike" cap="none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</a:defRPr>
            </a:lvl1pPr>
          </a:lstStyle>
          <a:p>
            <a:pPr>
              <a:lnSpc>
                <a:spcPct val="100000"/>
              </a:lnSpc>
            </a:pPr>
            <a:r>
              <a:rPr lang="nl-NL" sz="30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</a:rPr>
              <a:t>Klik om titel toe te voegen</a:t>
            </a:r>
          </a:p>
        </p:txBody>
      </p:sp>
      <p:sp>
        <p:nvSpPr>
          <p:cNvPr id="12" name="Body Placeholder"/>
          <p:cNvSpPr>
            <a:spLocks noGrp="1"/>
          </p:cNvSpPr>
          <p:nvPr>
            <p:ph type="body" idx="1" hasCustomPrompt="1"/>
          </p:nvPr>
        </p:nvSpPr>
        <p:spPr>
          <a:xfrm>
            <a:off x="381000" y="1385628"/>
            <a:ext cx="11430000" cy="4744585"/>
          </a:xfrm>
          <a:prstGeom prst="rect">
            <a:avLst/>
          </a:prstGeom>
        </p:spPr>
        <p:txBody>
          <a:bodyPr lIns="0" tIns="0" rIns="0" bIns="0"/>
          <a:lstStyle>
            <a:lvl1pPr marL="290513" indent="-290513" algn="l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  <a:defRPr sz="2500" b="0" i="0" u="none" strike="noStrike" cap="none">
                <a:solidFill>
                  <a:srgbClr val="752120"/>
                </a:solidFill>
                <a:latin typeface="Montserrat Medium" panose="00000600000000000000" pitchFamily="2" charset="0"/>
                <a:ea typeface="Montserrat Medium" panose="00000600000000000000" pitchFamily="2" charset="0"/>
                <a:cs typeface="Montserrat Medium" panose="00000600000000000000" pitchFamily="2" charset="0"/>
              </a:defRPr>
            </a:lvl1pPr>
          </a:lstStyle>
          <a:p>
            <a:pPr marL="290513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</a:pPr>
            <a:r>
              <a:rPr lang="nl-NL" sz="2500" b="0" i="0" u="none" strike="noStrike" cap="none" dirty="0">
                <a:solidFill>
                  <a:srgbClr val="752120"/>
                </a:solidFill>
                <a:latin typeface="Montserrat ExtraLight"/>
                <a:ea typeface="Montserrat ExtraLight"/>
                <a:cs typeface="Montserrat ExtraLight"/>
              </a:rPr>
              <a:t>Klik om tekst toe te voegen</a:t>
            </a:r>
          </a:p>
          <a:p>
            <a:pPr marL="723900" lvl="1" indent="-290513">
              <a:lnSpc>
                <a:spcPct val="100000"/>
              </a:lnSpc>
              <a:spcBef>
                <a:spcPts val="1300"/>
              </a:spcBef>
              <a:buClr>
                <a:srgbClr val="006DB2"/>
              </a:buClr>
              <a:buFontTx/>
            </a:pPr>
            <a:endParaRPr lang="nl-NL" sz="2500" b="0" i="0" u="none" strike="noStrike" cap="none" dirty="0">
              <a:solidFill>
                <a:srgbClr val="752120"/>
              </a:solidFill>
              <a:latin typeface="Montserrat ExtraLight"/>
              <a:ea typeface="Montserrat ExtraLight"/>
              <a:cs typeface="Montserrat ExtraLight"/>
            </a:endParaRPr>
          </a:p>
        </p:txBody>
      </p:sp>
    </p:spTree>
  </p:cSld>
  <p:clrMapOvr>
    <a:masterClrMapping/>
  </p:clrMapOvr>
  <p:transition spd="slow">
    <p:wipe dir="r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960000" y="1421476"/>
            <a:ext cx="10560000" cy="4698524"/>
          </a:xfrm>
        </p:spPr>
        <p:txBody>
          <a:bodyPr/>
          <a:lstStyle>
            <a:lvl1pPr>
              <a:defRPr sz="2800">
                <a:solidFill>
                  <a:srgbClr val="001E3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rgbClr val="001E3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solidFill>
                  <a:srgbClr val="001E3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solidFill>
                  <a:srgbClr val="001E3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solidFill>
                  <a:srgbClr val="001E3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960000" y="498458"/>
            <a:ext cx="10560000" cy="720000"/>
          </a:xfrm>
        </p:spPr>
        <p:txBody>
          <a:bodyPr/>
          <a:lstStyle>
            <a:lvl1pPr algn="l">
              <a:defRPr sz="4000" b="1">
                <a:solidFill>
                  <a:srgbClr val="00263E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205850"/>
            <a:ext cx="2152091" cy="815066"/>
          </a:xfrm>
          <a:prstGeom prst="rect">
            <a:avLst/>
          </a:prstGeom>
        </p:spPr>
      </p:pic>
      <p:cxnSp>
        <p:nvCxnSpPr>
          <p:cNvPr id="11" name="Rechte verbindingslijn 10"/>
          <p:cNvCxnSpPr/>
          <p:nvPr userDrawn="1"/>
        </p:nvCxnSpPr>
        <p:spPr>
          <a:xfrm>
            <a:off x="0" y="1135200"/>
            <a:ext cx="12192000" cy="0"/>
          </a:xfrm>
          <a:prstGeom prst="line">
            <a:avLst/>
          </a:prstGeom>
          <a:ln w="12700">
            <a:solidFill>
              <a:srgbClr val="003F5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95" y="858458"/>
            <a:ext cx="218237" cy="16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80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510118" y="1525588"/>
            <a:ext cx="5530849" cy="4418012"/>
          </a:xfrm>
        </p:spPr>
        <p:txBody>
          <a:bodyPr/>
          <a:lstStyle>
            <a:lvl1pPr>
              <a:defRPr sz="32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4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0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0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44167" y="1525588"/>
            <a:ext cx="5532967" cy="4418012"/>
          </a:xfrm>
        </p:spPr>
        <p:txBody>
          <a:bodyPr/>
          <a:lstStyle>
            <a:lvl1pPr>
              <a:defRPr sz="3200" baseline="0">
                <a:solidFill>
                  <a:srgbClr val="000066"/>
                </a:solidFill>
                <a:latin typeface="Calibri" panose="020F0502020204030204" pitchFamily="34" charset="0"/>
              </a:defRPr>
            </a:lvl1pPr>
            <a:lvl2pPr>
              <a:defRPr sz="2800" baseline="0">
                <a:solidFill>
                  <a:srgbClr val="000066"/>
                </a:solidFill>
                <a:latin typeface="Calibri" panose="020F0502020204030204" pitchFamily="34" charset="0"/>
              </a:defRPr>
            </a:lvl2pPr>
            <a:lvl3pPr>
              <a:defRPr sz="2400" baseline="0">
                <a:solidFill>
                  <a:srgbClr val="000066"/>
                </a:solidFill>
                <a:latin typeface="Calibri" panose="020F0502020204030204" pitchFamily="34" charset="0"/>
              </a:defRPr>
            </a:lvl3pPr>
            <a:lvl4pPr>
              <a:defRPr sz="2000" baseline="0">
                <a:solidFill>
                  <a:srgbClr val="000066"/>
                </a:solidFill>
                <a:latin typeface="Calibri" panose="020F0502020204030204" pitchFamily="34" charset="0"/>
              </a:defRPr>
            </a:lvl4pPr>
            <a:lvl5pPr>
              <a:defRPr sz="2000" baseline="0">
                <a:solidFill>
                  <a:srgbClr val="000066"/>
                </a:solidFill>
                <a:latin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87586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1095178" y="6404293"/>
            <a:ext cx="258623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78" r:id="rId2"/>
    <p:sldLayoutId id="2147483679" r:id="rId3"/>
    <p:sldLayoutId id="2147483680" r:id="rId4"/>
  </p:sldLayoutIdLst>
  <p:transition spd="slow">
    <p:wipe dir="r"/>
  </p:transition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2026_template publieksdag_01.jpg" descr="2026_template publieksdag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Rectangle 2"/>
          <p:cNvSpPr txBox="1"/>
          <p:nvPr/>
        </p:nvSpPr>
        <p:spPr>
          <a:xfrm>
            <a:off x="3898900" y="3619500"/>
            <a:ext cx="6664960" cy="56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spAutoFit/>
          </a:bodyPr>
          <a:lstStyle>
            <a:lvl1pPr>
              <a:defRPr sz="3000">
                <a:solidFill>
                  <a:srgbClr val="FFFFFF"/>
                </a:solidFill>
                <a:latin typeface="Montserrat ExtraLight"/>
                <a:ea typeface="Montserrat ExtraLight"/>
                <a:cs typeface="Montserrat ExtraLight"/>
                <a:sym typeface="Montserrat ExtraLight"/>
              </a:defRPr>
            </a:lvl1pPr>
          </a:lstStyle>
          <a:p>
            <a:r>
              <a:t>Zaterdag 21 maart 2026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975C7-D94A-59CD-4617-3BFFF0049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Oorzaken</a:t>
            </a:r>
            <a:r>
              <a:rPr lang="en-US" dirty="0"/>
              <a:t> van (</a:t>
            </a:r>
            <a:r>
              <a:rPr lang="en-US" dirty="0" err="1"/>
              <a:t>verschillen</a:t>
            </a:r>
            <a:r>
              <a:rPr lang="en-US" dirty="0"/>
              <a:t> in) </a:t>
            </a:r>
            <a:r>
              <a:rPr lang="en-US" dirty="0" err="1"/>
              <a:t>cognitieve</a:t>
            </a:r>
            <a:r>
              <a:rPr lang="en-US" dirty="0"/>
              <a:t> </a:t>
            </a:r>
            <a:r>
              <a:rPr lang="en-US" dirty="0" err="1">
                <a:solidFill>
                  <a:srgbClr val="F18A8D"/>
                </a:solidFill>
              </a:rPr>
              <a:t>stoornissen</a:t>
            </a:r>
            <a:endParaRPr lang="nl-NL" dirty="0">
              <a:solidFill>
                <a:srgbClr val="F18A8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588C08-B87F-25BF-A68A-8973FB7F7E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8422" y="1627188"/>
            <a:ext cx="7594787" cy="490728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BB30B-B749-C3E9-CFE4-A6BF5BAFCD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0" y="1543368"/>
            <a:ext cx="5151120" cy="5074920"/>
          </a:xfrm>
        </p:spPr>
        <p:txBody>
          <a:bodyPr>
            <a:normAutofit/>
          </a:bodyPr>
          <a:lstStyle/>
          <a:p>
            <a:r>
              <a:rPr lang="en-US" sz="2800" dirty="0"/>
              <a:t>tumor </a:t>
            </a:r>
            <a:r>
              <a:rPr lang="en-US" sz="2800" dirty="0" err="1"/>
              <a:t>zelf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400" dirty="0" err="1">
                <a:solidFill>
                  <a:srgbClr val="E84C4F"/>
                </a:solidFill>
              </a:rPr>
              <a:t>meningeoom</a:t>
            </a:r>
            <a:r>
              <a:rPr lang="en-US" sz="2400" dirty="0">
                <a:solidFill>
                  <a:srgbClr val="E84C4F"/>
                </a:solidFill>
              </a:rPr>
              <a:t>, </a:t>
            </a:r>
            <a:r>
              <a:rPr lang="en-US" sz="2400" dirty="0" err="1">
                <a:solidFill>
                  <a:srgbClr val="E84C4F"/>
                </a:solidFill>
              </a:rPr>
              <a:t>glioom</a:t>
            </a:r>
            <a:r>
              <a:rPr lang="en-US" sz="2400" dirty="0">
                <a:solidFill>
                  <a:srgbClr val="E84C4F"/>
                </a:solidFill>
              </a:rPr>
              <a:t>, </a:t>
            </a:r>
            <a:r>
              <a:rPr lang="en-US" sz="2400" dirty="0" err="1">
                <a:solidFill>
                  <a:srgbClr val="E84C4F"/>
                </a:solidFill>
              </a:rPr>
              <a:t>anders</a:t>
            </a:r>
            <a:endParaRPr lang="en-US" sz="2400" dirty="0">
              <a:solidFill>
                <a:srgbClr val="E84C4F"/>
              </a:solidFill>
            </a:endParaRPr>
          </a:p>
          <a:p>
            <a:r>
              <a:rPr lang="en-US" sz="2800" dirty="0" err="1"/>
              <a:t>behandelingen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400" dirty="0" err="1">
                <a:solidFill>
                  <a:srgbClr val="E84C4F"/>
                </a:solidFill>
              </a:rPr>
              <a:t>operatie</a:t>
            </a:r>
            <a:r>
              <a:rPr lang="en-US" sz="2400" dirty="0">
                <a:solidFill>
                  <a:srgbClr val="E84C4F"/>
                </a:solidFill>
              </a:rPr>
              <a:t>, </a:t>
            </a:r>
            <a:r>
              <a:rPr lang="en-US" sz="2400" dirty="0" err="1">
                <a:solidFill>
                  <a:srgbClr val="E84C4F"/>
                </a:solidFill>
              </a:rPr>
              <a:t>bestraling</a:t>
            </a:r>
            <a:r>
              <a:rPr lang="en-US" sz="2400" dirty="0">
                <a:solidFill>
                  <a:srgbClr val="E84C4F"/>
                </a:solidFill>
              </a:rPr>
              <a:t>, </a:t>
            </a:r>
            <a:r>
              <a:rPr lang="en-US" sz="2400" dirty="0" err="1">
                <a:solidFill>
                  <a:srgbClr val="E84C4F"/>
                </a:solidFill>
              </a:rPr>
              <a:t>chemotherapie</a:t>
            </a:r>
            <a:endParaRPr lang="en-US" sz="2400" dirty="0">
              <a:solidFill>
                <a:srgbClr val="E84C4F"/>
              </a:solidFill>
            </a:endParaRPr>
          </a:p>
          <a:p>
            <a:r>
              <a:rPr lang="en-US" sz="2800" dirty="0" err="1"/>
              <a:t>medicijnen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400" dirty="0">
                <a:solidFill>
                  <a:srgbClr val="E84C4F"/>
                </a:solidFill>
              </a:rPr>
              <a:t>anti-</a:t>
            </a:r>
            <a:r>
              <a:rPr lang="en-US" sz="2400" dirty="0" err="1">
                <a:solidFill>
                  <a:srgbClr val="E84C4F"/>
                </a:solidFill>
              </a:rPr>
              <a:t>epileptica</a:t>
            </a:r>
            <a:endParaRPr lang="en-US" sz="2400" dirty="0">
              <a:solidFill>
                <a:srgbClr val="E84C4F"/>
              </a:solidFill>
            </a:endParaRPr>
          </a:p>
          <a:p>
            <a:r>
              <a:rPr lang="en-US" sz="2800" dirty="0" err="1"/>
              <a:t>psychologische</a:t>
            </a:r>
            <a:r>
              <a:rPr lang="en-US" sz="2800" dirty="0"/>
              <a:t> </a:t>
            </a:r>
            <a:r>
              <a:rPr lang="en-US" sz="2800" dirty="0" err="1"/>
              <a:t>klachten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400" dirty="0">
                <a:solidFill>
                  <a:srgbClr val="E84C4F"/>
                </a:solidFill>
              </a:rPr>
              <a:t>angst, </a:t>
            </a:r>
            <a:r>
              <a:rPr lang="en-US" sz="2400" dirty="0" err="1">
                <a:solidFill>
                  <a:srgbClr val="E84C4F"/>
                </a:solidFill>
              </a:rPr>
              <a:t>vermoeidheid</a:t>
            </a:r>
            <a:endParaRPr lang="en-US" sz="2400" dirty="0">
              <a:solidFill>
                <a:srgbClr val="E84C4F"/>
              </a:solidFill>
            </a:endParaRPr>
          </a:p>
          <a:p>
            <a:r>
              <a:rPr lang="en-US" sz="2800" dirty="0" err="1"/>
              <a:t>persoonskenmerken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400" dirty="0" err="1">
                <a:solidFill>
                  <a:srgbClr val="E84C4F"/>
                </a:solidFill>
              </a:rPr>
              <a:t>leeftijd</a:t>
            </a:r>
            <a:endParaRPr lang="nl-NL" sz="2400" dirty="0">
              <a:solidFill>
                <a:srgbClr val="E84C4F"/>
              </a:solidFill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22370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F4B48-BF03-9AD6-A501-432E3B344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Gevolgen</a:t>
            </a:r>
            <a:r>
              <a:rPr lang="en-US" dirty="0"/>
              <a:t> van de </a:t>
            </a:r>
            <a:r>
              <a:rPr lang="en-US" dirty="0" err="1"/>
              <a:t>cognitieve</a:t>
            </a:r>
            <a:r>
              <a:rPr lang="en-US" dirty="0"/>
              <a:t> </a:t>
            </a:r>
            <a:r>
              <a:rPr lang="en-US" dirty="0" err="1">
                <a:solidFill>
                  <a:srgbClr val="F18A8D"/>
                </a:solidFill>
              </a:rPr>
              <a:t>stoornissen</a:t>
            </a:r>
            <a:r>
              <a:rPr lang="en-US" dirty="0"/>
              <a:t> </a:t>
            </a:r>
            <a:endParaRPr lang="nl-NL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9059FE-BED2-487F-AA92-A3B99D11B02F}"/>
              </a:ext>
            </a:extLst>
          </p:cNvPr>
          <p:cNvSpPr/>
          <p:nvPr/>
        </p:nvSpPr>
        <p:spPr>
          <a:xfrm>
            <a:off x="0" y="1858307"/>
            <a:ext cx="12192000" cy="3859619"/>
          </a:xfrm>
          <a:prstGeom prst="rect">
            <a:avLst/>
          </a:prstGeom>
          <a:solidFill>
            <a:srgbClr val="DAE3E0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51A1D-A9C8-3B3E-2135-B8B2792986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990726"/>
            <a:ext cx="3630283" cy="3490912"/>
          </a:xfrm>
          <a:noFill/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2800" b="1" dirty="0">
                <a:solidFill>
                  <a:srgbClr val="518DCB"/>
                </a:solidFill>
              </a:rPr>
              <a:t>Patiënt</a:t>
            </a:r>
          </a:p>
          <a:p>
            <a:r>
              <a:rPr lang="nl-NL" sz="2800" b="1" dirty="0"/>
              <a:t>dagelijks</a:t>
            </a:r>
            <a:r>
              <a:rPr lang="nl-NL" sz="2800" dirty="0"/>
              <a:t> functioneren</a:t>
            </a:r>
          </a:p>
          <a:p>
            <a:r>
              <a:rPr lang="nl-NL" sz="2800" b="1" dirty="0"/>
              <a:t>werk</a:t>
            </a:r>
            <a:r>
              <a:rPr lang="nl-NL" sz="2800" dirty="0"/>
              <a:t>: terugkeer/ functioneren</a:t>
            </a:r>
          </a:p>
          <a:p>
            <a:r>
              <a:rPr lang="nl-NL" sz="2800" dirty="0"/>
              <a:t>invloed op </a:t>
            </a:r>
            <a:r>
              <a:rPr lang="nl-NL" sz="2800" b="1" dirty="0"/>
              <a:t>sociale activiteiten </a:t>
            </a:r>
            <a:endParaRPr lang="nl-NL" b="1" dirty="0"/>
          </a:p>
          <a:p>
            <a:r>
              <a:rPr lang="nl-NL" sz="2800" dirty="0"/>
              <a:t>verminderde </a:t>
            </a:r>
            <a:r>
              <a:rPr lang="nl-NL" sz="2800" b="1" dirty="0"/>
              <a:t>kwaliteit van leven</a:t>
            </a:r>
            <a:endParaRPr lang="nl-NL" b="1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53D4112-4E18-0024-27DA-FCFF47D0476C}"/>
              </a:ext>
            </a:extLst>
          </p:cNvPr>
          <p:cNvSpPr txBox="1">
            <a:spLocks/>
          </p:cNvSpPr>
          <p:nvPr/>
        </p:nvSpPr>
        <p:spPr>
          <a:xfrm>
            <a:off x="8685542" y="1952625"/>
            <a:ext cx="3630283" cy="33488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290513" marR="0" indent="-290513" algn="l" defTabSz="914400" rtl="0" latinLnBrk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6DB2"/>
              </a:buClr>
              <a:buSzPct val="100000"/>
              <a:buFontTx/>
              <a:buChar char="•"/>
              <a:tabLst/>
              <a:defRPr sz="2500" b="0" i="0" u="none" strike="noStrike" cap="none" spc="0" baseline="0">
                <a:solidFill>
                  <a:srgbClr val="752120"/>
                </a:solidFill>
                <a:uFillTx/>
                <a:latin typeface="Montserrat Medium" panose="00000600000000000000" pitchFamily="2" charset="0"/>
                <a:ea typeface="Montserrat Medium" panose="00000600000000000000" pitchFamily="2" charset="0"/>
                <a:cs typeface="Montserrat Medium" panose="00000600000000000000" pitchFamily="2" charset="0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buNone/>
            </a:pPr>
            <a:r>
              <a:rPr lang="nl-NL" sz="2400" b="1" dirty="0">
                <a:solidFill>
                  <a:srgbClr val="518DCB"/>
                </a:solidFill>
              </a:rPr>
              <a:t>Naaste(n)</a:t>
            </a:r>
          </a:p>
          <a:p>
            <a:r>
              <a:rPr lang="nl-NL" sz="2400" b="1" dirty="0"/>
              <a:t>dagelijks</a:t>
            </a:r>
            <a:r>
              <a:rPr lang="nl-NL" sz="2400" dirty="0"/>
              <a:t>/</a:t>
            </a:r>
            <a:br>
              <a:rPr lang="nl-NL" sz="2400" dirty="0"/>
            </a:br>
            <a:r>
              <a:rPr lang="nl-NL" sz="2400" dirty="0"/>
              <a:t>gezinsleven</a:t>
            </a:r>
          </a:p>
          <a:p>
            <a:r>
              <a:rPr lang="nl-NL" sz="2400" dirty="0"/>
              <a:t>minder </a:t>
            </a:r>
            <a:r>
              <a:rPr lang="nl-NL" sz="2400" b="1" dirty="0"/>
              <a:t>werken</a:t>
            </a:r>
          </a:p>
          <a:p>
            <a:r>
              <a:rPr lang="nl-NL" sz="2400" dirty="0"/>
              <a:t>invloed op </a:t>
            </a:r>
            <a:r>
              <a:rPr lang="nl-NL" sz="2400" b="1" dirty="0"/>
              <a:t>sociale activiteiten </a:t>
            </a:r>
          </a:p>
          <a:p>
            <a:r>
              <a:rPr lang="nl-NL" sz="2400" dirty="0"/>
              <a:t>verminderde </a:t>
            </a:r>
            <a:r>
              <a:rPr lang="nl-NL" sz="2400" b="1" dirty="0"/>
              <a:t>kwaliteit van leven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379CBC-41F6-0F3C-CD1B-BF469C092A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16" y="2208882"/>
            <a:ext cx="4687801" cy="315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2215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79D33-EC50-C8EC-4C7C-AE9A1733D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dirty="0" err="1"/>
              <a:t>hersenen</a:t>
            </a:r>
            <a:r>
              <a:rPr lang="en-US" dirty="0"/>
              <a:t> </a:t>
            </a:r>
            <a:r>
              <a:rPr lang="en-US" dirty="0" err="1"/>
              <a:t>kunnen</a:t>
            </a:r>
            <a:r>
              <a:rPr lang="en-US" dirty="0"/>
              <a:t> </a:t>
            </a:r>
            <a:r>
              <a:rPr lang="en-US" dirty="0" err="1"/>
              <a:t>zich</a:t>
            </a:r>
            <a:r>
              <a:rPr lang="en-US" dirty="0"/>
              <a:t> </a:t>
            </a:r>
            <a:r>
              <a:rPr lang="en-US" dirty="0" err="1"/>
              <a:t>aanpassen</a:t>
            </a:r>
            <a:r>
              <a:rPr lang="en-US" dirty="0"/>
              <a:t>…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8EBEEB-B96B-1950-75B9-6AA1C2706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6083" y="1912450"/>
            <a:ext cx="7535917" cy="334045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nl-NL" sz="2600" dirty="0"/>
              <a:t>Langzame groei: geeft de hersenen tijd </a:t>
            </a:r>
            <a:br>
              <a:rPr lang="nl-NL" sz="2600" dirty="0"/>
            </a:br>
            <a:r>
              <a:rPr lang="nl-NL" sz="2600" dirty="0"/>
              <a:t>voor </a:t>
            </a:r>
            <a:r>
              <a:rPr lang="nl-NL" sz="2600" b="1" dirty="0"/>
              <a:t>aanpassingen</a:t>
            </a:r>
          </a:p>
          <a:p>
            <a:r>
              <a:rPr lang="nl-NL" sz="2600" dirty="0"/>
              <a:t>Hersenweefsel bij hersentumor kan deels functies </a:t>
            </a:r>
            <a:r>
              <a:rPr lang="nl-NL" sz="2600" b="1" dirty="0"/>
              <a:t>behouden</a:t>
            </a:r>
          </a:p>
          <a:p>
            <a:endParaRPr lang="nl-NL" sz="2600" b="1" dirty="0"/>
          </a:p>
          <a:p>
            <a:pPr marL="0" indent="0">
              <a:buNone/>
            </a:pPr>
            <a:r>
              <a:rPr lang="nl-NL" sz="2600" dirty="0"/>
              <a:t>Hersentumoren: </a:t>
            </a:r>
            <a:r>
              <a:rPr lang="nl-NL" sz="2600" b="1" dirty="0"/>
              <a:t>minder en minder ernstige cognitieve problemen </a:t>
            </a:r>
            <a:r>
              <a:rPr lang="nl-NL" sz="2600" dirty="0"/>
              <a:t>dan na beroerte </a:t>
            </a:r>
          </a:p>
          <a:p>
            <a:endParaRPr lang="nl-NL" sz="26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A992B1-28CC-55EB-9DEB-5021F9F9F7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2450"/>
            <a:ext cx="4259663" cy="33404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265127-4FB0-F53B-6B21-578C48043D49}"/>
              </a:ext>
            </a:extLst>
          </p:cNvPr>
          <p:cNvSpPr/>
          <p:nvPr/>
        </p:nvSpPr>
        <p:spPr>
          <a:xfrm>
            <a:off x="4259663" y="1912450"/>
            <a:ext cx="396420" cy="3340459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11194020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2BCFE-4079-4848-9A1A-95B9AC3BD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Onderdelen</a:t>
            </a:r>
            <a:r>
              <a:rPr lang="en-US" dirty="0"/>
              <a:t> van </a:t>
            </a:r>
            <a:r>
              <a:rPr lang="en-US" dirty="0" err="1"/>
              <a:t>cognitieve</a:t>
            </a:r>
            <a:r>
              <a:rPr lang="en-US" dirty="0"/>
              <a:t> </a:t>
            </a:r>
            <a:r>
              <a:rPr lang="en-US" dirty="0" err="1"/>
              <a:t>revalidatie</a:t>
            </a:r>
            <a:endParaRPr lang="nl-NL" dirty="0"/>
          </a:p>
        </p:txBody>
      </p:sp>
      <p:pic>
        <p:nvPicPr>
          <p:cNvPr id="7" name="Picture 6" descr="Shape&#10;&#10;Description automatically generated with low confidence">
            <a:extLst>
              <a:ext uri="{FF2B5EF4-FFF2-40B4-BE49-F238E27FC236}">
                <a16:creationId xmlns:a16="http://schemas.microsoft.com/office/drawing/2014/main" id="{4D9BF1C5-1F7B-43FF-B308-D8D02BC381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04" y="1980737"/>
            <a:ext cx="2396397" cy="2396397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BB4BB84E-7BB7-4197-B76E-177BF8867936}"/>
              </a:ext>
            </a:extLst>
          </p:cNvPr>
          <p:cNvSpPr txBox="1">
            <a:spLocks/>
          </p:cNvSpPr>
          <p:nvPr/>
        </p:nvSpPr>
        <p:spPr bwMode="auto">
          <a:xfrm>
            <a:off x="3529258" y="3772944"/>
            <a:ext cx="4100513" cy="124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0513" indent="-2905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Char char="•"/>
              <a:defRPr sz="3200">
                <a:solidFill>
                  <a:srgbClr val="00006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556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DB2"/>
              </a:buClr>
              <a:buFont typeface="Arial" panose="020B0604020202020204" pitchFamily="34" charset="0"/>
              <a:buChar char="–"/>
              <a:defRPr sz="28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1285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Font typeface="Arial" panose="020B0604020202020204" pitchFamily="34" charset="0"/>
              <a:buChar char="–"/>
              <a:defRPr sz="24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557338" indent="-230188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Char char="•"/>
              <a:defRPr sz="20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900238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Char char="•"/>
              <a:defRPr sz="20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357438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814638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271838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729038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err="1">
                <a:solidFill>
                  <a:srgbClr val="752120"/>
                </a:solidFill>
                <a:latin typeface="Montserrat Medium" panose="00000600000000000000" pitchFamily="2" charset="0"/>
              </a:rPr>
              <a:t>strategietraining</a:t>
            </a:r>
            <a:endParaRPr lang="en-US" sz="2800" b="1" dirty="0">
              <a:solidFill>
                <a:srgbClr val="752120"/>
              </a:solidFill>
              <a:latin typeface="Montserrat Medium" panose="000006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>
                <a:solidFill>
                  <a:srgbClr val="752120"/>
                </a:solidFill>
                <a:latin typeface="Montserrat Medium" panose="00000600000000000000" pitchFamily="2" charset="0"/>
              </a:rPr>
              <a:t>tips &amp; </a:t>
            </a:r>
            <a:r>
              <a:rPr lang="en-US" sz="2800" dirty="0" err="1">
                <a:solidFill>
                  <a:srgbClr val="752120"/>
                </a:solidFill>
                <a:latin typeface="Montserrat Medium" panose="00000600000000000000" pitchFamily="2" charset="0"/>
              </a:rPr>
              <a:t>trucs</a:t>
            </a:r>
            <a:endParaRPr lang="en-US" sz="2800" kern="0" dirty="0"/>
          </a:p>
          <a:p>
            <a:pPr marL="0" indent="0">
              <a:buFontTx/>
              <a:buNone/>
            </a:pPr>
            <a:endParaRPr lang="nl-NL" kern="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78563AE-5289-4465-AA8D-65A22671A075}"/>
              </a:ext>
            </a:extLst>
          </p:cNvPr>
          <p:cNvSpPr txBox="1">
            <a:spLocks/>
          </p:cNvSpPr>
          <p:nvPr/>
        </p:nvSpPr>
        <p:spPr bwMode="auto">
          <a:xfrm>
            <a:off x="7189025" y="3781963"/>
            <a:ext cx="4100513" cy="124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0513" indent="-2905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Char char="•"/>
              <a:defRPr sz="3200">
                <a:solidFill>
                  <a:srgbClr val="00006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556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DB2"/>
              </a:buClr>
              <a:buFont typeface="Arial" panose="020B0604020202020204" pitchFamily="34" charset="0"/>
              <a:buChar char="–"/>
              <a:defRPr sz="28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1285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Font typeface="Arial" panose="020B0604020202020204" pitchFamily="34" charset="0"/>
              <a:buChar char="–"/>
              <a:defRPr sz="24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557338" indent="-230188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Char char="•"/>
              <a:defRPr sz="20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900238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Char char="•"/>
              <a:defRPr sz="20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357438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814638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271838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729038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endParaRPr lang="en-US" kern="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err="1">
                <a:solidFill>
                  <a:srgbClr val="752120"/>
                </a:solidFill>
                <a:latin typeface="Montserrat Medium" panose="00000600000000000000" pitchFamily="2" charset="0"/>
              </a:rPr>
              <a:t>hertraining</a:t>
            </a:r>
            <a:endParaRPr lang="en-US" sz="2800" b="1" dirty="0">
              <a:solidFill>
                <a:srgbClr val="752120"/>
              </a:solidFill>
              <a:latin typeface="Montserrat Medium" panose="000006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err="1">
                <a:solidFill>
                  <a:srgbClr val="752120"/>
                </a:solidFill>
                <a:latin typeface="Montserrat Medium" panose="00000600000000000000" pitchFamily="2" charset="0"/>
              </a:rPr>
              <a:t>oefenen</a:t>
            </a:r>
            <a:r>
              <a:rPr lang="en-US" sz="2800" dirty="0">
                <a:solidFill>
                  <a:srgbClr val="752120"/>
                </a:solidFill>
                <a:latin typeface="Montserrat Medium" panose="00000600000000000000" pitchFamily="2" charset="0"/>
              </a:rPr>
              <a:t>, </a:t>
            </a:r>
            <a:r>
              <a:rPr lang="en-US" sz="2800" dirty="0" err="1">
                <a:solidFill>
                  <a:srgbClr val="752120"/>
                </a:solidFill>
                <a:latin typeface="Montserrat Medium" panose="00000600000000000000" pitchFamily="2" charset="0"/>
              </a:rPr>
              <a:t>oefenen</a:t>
            </a:r>
            <a:endParaRPr lang="en-US" sz="2800" dirty="0">
              <a:solidFill>
                <a:srgbClr val="752120"/>
              </a:solidFill>
              <a:latin typeface="Montserrat Medium" panose="00000600000000000000" pitchFamily="2" charset="0"/>
            </a:endParaRPr>
          </a:p>
          <a:p>
            <a:pPr marL="0" indent="0">
              <a:buFontTx/>
              <a:buNone/>
            </a:pPr>
            <a:endParaRPr lang="nl-NL" kern="0" dirty="0"/>
          </a:p>
        </p:txBody>
      </p:sp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294C3C19-0B77-485B-A6FA-181463E1CC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248" y="2000601"/>
            <a:ext cx="2376534" cy="2376534"/>
          </a:xfrm>
          <a:prstGeom prst="rect">
            <a:avLst/>
          </a:prstGeom>
        </p:spPr>
      </p:pic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42E79318-F637-4848-9CF6-A4F7ACE618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787" y="1928505"/>
            <a:ext cx="2550990" cy="2550990"/>
          </a:xfrm>
          <a:prstGeom prst="rect">
            <a:avLst/>
          </a:prstGeom>
        </p:spPr>
      </p:pic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3CB037FB-1B9A-48E0-A0A2-9D31DC55F905}"/>
              </a:ext>
            </a:extLst>
          </p:cNvPr>
          <p:cNvSpPr txBox="1">
            <a:spLocks/>
          </p:cNvSpPr>
          <p:nvPr/>
        </p:nvSpPr>
        <p:spPr bwMode="auto">
          <a:xfrm>
            <a:off x="123727" y="3763925"/>
            <a:ext cx="4100513" cy="1249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0513" indent="-2905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Char char="•"/>
              <a:defRPr sz="3200">
                <a:solidFill>
                  <a:srgbClr val="00006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556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DB2"/>
              </a:buClr>
              <a:buFont typeface="Arial" panose="020B0604020202020204" pitchFamily="34" charset="0"/>
              <a:buChar char="–"/>
              <a:defRPr sz="28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21285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Font typeface="Arial" panose="020B0604020202020204" pitchFamily="34" charset="0"/>
              <a:buChar char="–"/>
              <a:defRPr sz="24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557338" indent="-230188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Char char="•"/>
              <a:defRPr sz="20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900238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Char char="•"/>
              <a:defRPr sz="2000">
                <a:solidFill>
                  <a:srgbClr val="000066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357438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814638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271838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729038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kern="0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b="1" dirty="0" err="1">
                <a:solidFill>
                  <a:srgbClr val="752120"/>
                </a:solidFill>
                <a:latin typeface="Montserrat Medium" panose="00000600000000000000" pitchFamily="2" charset="0"/>
              </a:rPr>
              <a:t>uitleg</a:t>
            </a:r>
            <a:endParaRPr lang="en-US" sz="2800" kern="0" dirty="0"/>
          </a:p>
          <a:p>
            <a:pPr marL="0" indent="0">
              <a:buFontTx/>
              <a:buNone/>
            </a:pPr>
            <a:endParaRPr lang="nl-NL" kern="0" dirty="0"/>
          </a:p>
        </p:txBody>
      </p:sp>
    </p:spTree>
    <p:extLst>
      <p:ext uri="{BB962C8B-B14F-4D97-AF65-F5344CB8AC3E}">
        <p14:creationId xmlns:p14="http://schemas.microsoft.com/office/powerpoint/2010/main" val="372830972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05401-F6EF-4DA9-AF15-777BF0F88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10463784" cy="1131888"/>
          </a:xfrm>
        </p:spPr>
        <p:txBody>
          <a:bodyPr/>
          <a:lstStyle/>
          <a:p>
            <a:pPr algn="r"/>
            <a:r>
              <a:rPr lang="en-US" dirty="0" err="1"/>
              <a:t>Verwijzing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neuropsycholoog</a:t>
            </a:r>
            <a:r>
              <a:rPr lang="en-US" dirty="0"/>
              <a:t> / </a:t>
            </a:r>
            <a:r>
              <a:rPr lang="en-US" dirty="0" err="1"/>
              <a:t>cognitieve</a:t>
            </a:r>
            <a:r>
              <a:rPr lang="en-US" dirty="0"/>
              <a:t> </a:t>
            </a:r>
            <a:r>
              <a:rPr lang="en-US" dirty="0" err="1"/>
              <a:t>revalidatie</a:t>
            </a:r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8890CD-F5D8-661F-F0E8-2C605B9933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166" y="1139886"/>
            <a:ext cx="7177668" cy="571811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981D2B-C8E4-07DA-D061-F3C0FA94949E}"/>
              </a:ext>
            </a:extLst>
          </p:cNvPr>
          <p:cNvSpPr/>
          <p:nvPr/>
        </p:nvSpPr>
        <p:spPr>
          <a:xfrm>
            <a:off x="9303834" y="1139886"/>
            <a:ext cx="3129904" cy="5718114"/>
          </a:xfrm>
          <a:prstGeom prst="rect">
            <a:avLst/>
          </a:prstGeom>
          <a:solidFill>
            <a:srgbClr val="DADBD6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9720AA2-4C78-49C7-8439-C9395D41EF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67400" y="4065041"/>
            <a:ext cx="8852210" cy="3306146"/>
          </a:xfrm>
        </p:spPr>
        <p:txBody>
          <a:bodyPr>
            <a:normAutofit/>
          </a:bodyPr>
          <a:lstStyle/>
          <a:p>
            <a:pPr marL="290513" lvl="1" indent="-290513">
              <a:spcBef>
                <a:spcPct val="40000"/>
              </a:spcBef>
            </a:pPr>
            <a:r>
              <a:rPr lang="en-US" sz="2400" b="1" dirty="0" err="1">
                <a:solidFill>
                  <a:srgbClr val="752120"/>
                </a:solidFill>
                <a:latin typeface="Montserrat Medium" panose="00000600000000000000" pitchFamily="2" charset="0"/>
              </a:rPr>
              <a:t>Medisch</a:t>
            </a:r>
            <a:r>
              <a:rPr lang="en-US" sz="2400" b="1" dirty="0">
                <a:solidFill>
                  <a:srgbClr val="752120"/>
                </a:solidFill>
                <a:latin typeface="Montserrat Medium" panose="00000600000000000000" pitchFamily="2" charset="0"/>
              </a:rPr>
              <a:t>/</a:t>
            </a:r>
            <a:r>
              <a:rPr lang="en-US" sz="2400" b="1" dirty="0" err="1">
                <a:solidFill>
                  <a:srgbClr val="752120"/>
                </a:solidFill>
                <a:latin typeface="Montserrat Medium" panose="00000600000000000000" pitchFamily="2" charset="0"/>
              </a:rPr>
              <a:t>neuropsycholoog</a:t>
            </a:r>
            <a:r>
              <a:rPr lang="en-US" sz="2400" b="1" dirty="0">
                <a:solidFill>
                  <a:srgbClr val="752120"/>
                </a:solidFill>
                <a:latin typeface="Montserrat Medium" panose="00000600000000000000" pitchFamily="2" charset="0"/>
              </a:rPr>
              <a:t> </a:t>
            </a:r>
            <a:r>
              <a:rPr lang="en-US" sz="2400" b="1" dirty="0" err="1">
                <a:solidFill>
                  <a:srgbClr val="752120"/>
                </a:solidFill>
                <a:latin typeface="Montserrat Medium" panose="00000600000000000000" pitchFamily="2" charset="0"/>
              </a:rPr>
              <a:t>ziekenhuis</a:t>
            </a:r>
            <a:br>
              <a:rPr lang="en-US" sz="2400" dirty="0">
                <a:solidFill>
                  <a:srgbClr val="752120"/>
                </a:solidFill>
                <a:latin typeface="Montserrat Medium" panose="00000600000000000000" pitchFamily="2" charset="0"/>
              </a:rPr>
            </a:br>
            <a:r>
              <a:rPr lang="en-US" sz="2400" dirty="0">
                <a:solidFill>
                  <a:srgbClr val="752120"/>
                </a:solidFill>
                <a:latin typeface="Montserrat Medium" panose="00000600000000000000" pitchFamily="2" charset="0"/>
              </a:rPr>
              <a:t>via neuroloog/</a:t>
            </a:r>
            <a:r>
              <a:rPr lang="en-US" sz="2400" dirty="0" err="1">
                <a:solidFill>
                  <a:srgbClr val="752120"/>
                </a:solidFill>
                <a:latin typeface="Montserrat Medium" panose="00000600000000000000" pitchFamily="2" charset="0"/>
              </a:rPr>
              <a:t>neurochirurg</a:t>
            </a:r>
            <a:endParaRPr lang="en-US" sz="2400" dirty="0">
              <a:solidFill>
                <a:srgbClr val="752120"/>
              </a:solidFill>
              <a:latin typeface="Montserrat Medium" panose="00000600000000000000" pitchFamily="2" charset="0"/>
            </a:endParaRPr>
          </a:p>
          <a:p>
            <a:pPr marL="290513" lvl="1" indent="-290513">
              <a:spcBef>
                <a:spcPct val="40000"/>
              </a:spcBef>
            </a:pPr>
            <a:r>
              <a:rPr lang="nl-NL" sz="2400" b="1" dirty="0">
                <a:solidFill>
                  <a:srgbClr val="752120"/>
                </a:solidFill>
                <a:latin typeface="Montserrat Medium" panose="00000600000000000000" pitchFamily="2" charset="0"/>
              </a:rPr>
              <a:t>Praktijk neuropsycholoog</a:t>
            </a:r>
            <a:br>
              <a:rPr lang="nl-NL" sz="2400" dirty="0">
                <a:solidFill>
                  <a:srgbClr val="752120"/>
                </a:solidFill>
                <a:latin typeface="Montserrat Medium" panose="00000600000000000000" pitchFamily="2" charset="0"/>
              </a:rPr>
            </a:br>
            <a:r>
              <a:rPr lang="nl-NL" sz="2400" dirty="0">
                <a:solidFill>
                  <a:srgbClr val="752120"/>
                </a:solidFill>
                <a:latin typeface="Montserrat Medium" panose="00000600000000000000" pitchFamily="2" charset="0"/>
              </a:rPr>
              <a:t>via huisarts (vergoeding?)</a:t>
            </a:r>
          </a:p>
          <a:p>
            <a:pPr marL="290513" lvl="1" indent="-290513">
              <a:spcBef>
                <a:spcPct val="40000"/>
              </a:spcBef>
            </a:pPr>
            <a:r>
              <a:rPr lang="nl-NL" sz="2400" dirty="0">
                <a:solidFill>
                  <a:srgbClr val="752120"/>
                </a:solidFill>
                <a:latin typeface="Montserrat Medium" panose="00000600000000000000" pitchFamily="2" charset="0"/>
              </a:rPr>
              <a:t>R</a:t>
            </a:r>
            <a:r>
              <a:rPr lang="nl-NL" sz="2400" b="1" dirty="0">
                <a:solidFill>
                  <a:srgbClr val="752120"/>
                </a:solidFill>
                <a:latin typeface="Montserrat Medium" panose="00000600000000000000" pitchFamily="2" charset="0"/>
              </a:rPr>
              <a:t>evalidatiecentrum</a:t>
            </a:r>
            <a:br>
              <a:rPr lang="nl-NL" sz="2400" dirty="0">
                <a:solidFill>
                  <a:srgbClr val="752120"/>
                </a:solidFill>
                <a:latin typeface="Montserrat Medium" panose="00000600000000000000" pitchFamily="2" charset="0"/>
              </a:rPr>
            </a:br>
            <a:r>
              <a:rPr lang="nl-NL" sz="2400" dirty="0">
                <a:solidFill>
                  <a:srgbClr val="752120"/>
                </a:solidFill>
                <a:latin typeface="Montserrat Medium" panose="00000600000000000000" pitchFamily="2" charset="0"/>
              </a:rPr>
              <a:t>via huisarts/</a:t>
            </a:r>
            <a:r>
              <a:rPr lang="en-US" sz="2400" dirty="0">
                <a:solidFill>
                  <a:srgbClr val="752120"/>
                </a:solidFill>
                <a:latin typeface="Montserrat Medium" panose="00000600000000000000" pitchFamily="2" charset="0"/>
              </a:rPr>
              <a:t>specialist</a:t>
            </a:r>
          </a:p>
          <a:p>
            <a:pPr marL="290513" lvl="1" indent="-290513">
              <a:spcBef>
                <a:spcPct val="40000"/>
              </a:spcBef>
            </a:pPr>
            <a:endParaRPr lang="en-US" sz="2000" dirty="0">
              <a:solidFill>
                <a:srgbClr val="752120"/>
              </a:solidFill>
              <a:latin typeface="Montserrat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049207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13A92-CC6A-671A-4EFE-9C1E7CF50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ReMind</a:t>
            </a:r>
            <a:r>
              <a:rPr lang="en-US" dirty="0"/>
              <a:t> </a:t>
            </a:r>
            <a:r>
              <a:rPr lang="en-US" dirty="0" err="1"/>
              <a:t>cognitieve</a:t>
            </a:r>
            <a:r>
              <a:rPr lang="en-US" dirty="0"/>
              <a:t> </a:t>
            </a:r>
            <a:r>
              <a:rPr lang="en-US" dirty="0" err="1"/>
              <a:t>revalidatie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3F6DD-D0B4-E827-5A20-E70B1F6D18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837" y="2163660"/>
            <a:ext cx="6553200" cy="3979965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gebaseerd</a:t>
            </a:r>
            <a:r>
              <a:rPr lang="en-US" dirty="0"/>
              <a:t> op </a:t>
            </a:r>
            <a:r>
              <a:rPr lang="en-US" dirty="0" err="1"/>
              <a:t>individueel</a:t>
            </a:r>
            <a:r>
              <a:rPr lang="en-US" dirty="0"/>
              <a:t> </a:t>
            </a:r>
            <a:r>
              <a:rPr lang="en-US" b="1" dirty="0" err="1"/>
              <a:t>cognitieve</a:t>
            </a:r>
            <a:r>
              <a:rPr lang="en-US" b="1" dirty="0"/>
              <a:t> </a:t>
            </a:r>
            <a:r>
              <a:rPr lang="en-US" b="1" dirty="0" err="1"/>
              <a:t>revalidatieprogramma</a:t>
            </a:r>
            <a:endParaRPr lang="en-US" b="1" dirty="0"/>
          </a:p>
          <a:p>
            <a:r>
              <a:rPr lang="en-US" dirty="0"/>
              <a:t>app </a:t>
            </a:r>
            <a:r>
              <a:rPr lang="en-US" dirty="0" err="1"/>
              <a:t>ontwikkeld</a:t>
            </a:r>
            <a:r>
              <a:rPr lang="en-US" dirty="0"/>
              <a:t> </a:t>
            </a:r>
            <a:r>
              <a:rPr lang="en-US" b="1" dirty="0"/>
              <a:t>met </a:t>
            </a:r>
            <a:r>
              <a:rPr lang="en-US" b="1" dirty="0" err="1"/>
              <a:t>patiënten</a:t>
            </a:r>
            <a:r>
              <a:rPr lang="en-US" b="1" dirty="0"/>
              <a:t> en </a:t>
            </a:r>
            <a:r>
              <a:rPr lang="en-US" b="1" dirty="0" err="1"/>
              <a:t>naasten</a:t>
            </a:r>
            <a:endParaRPr lang="en-US" b="1" dirty="0"/>
          </a:p>
          <a:p>
            <a:r>
              <a:rPr lang="en-US" dirty="0" err="1"/>
              <a:t>jarenlang</a:t>
            </a:r>
            <a:r>
              <a:rPr lang="en-US" dirty="0"/>
              <a:t> </a:t>
            </a:r>
            <a:r>
              <a:rPr lang="en-US" b="1" dirty="0" err="1"/>
              <a:t>onderzoek</a:t>
            </a:r>
            <a:r>
              <a:rPr lang="en-US" dirty="0"/>
              <a:t> mee </a:t>
            </a:r>
            <a:r>
              <a:rPr lang="en-US" dirty="0" err="1"/>
              <a:t>gedaan</a:t>
            </a:r>
            <a:endParaRPr lang="en-US" dirty="0"/>
          </a:p>
          <a:p>
            <a:r>
              <a:rPr lang="en-US" b="1" dirty="0" err="1"/>
              <a:t>klinisch</a:t>
            </a:r>
            <a:r>
              <a:rPr lang="en-US" b="1" dirty="0"/>
              <a:t> </a:t>
            </a:r>
            <a:r>
              <a:rPr lang="en-US" b="1" dirty="0" err="1"/>
              <a:t>zorgpad</a:t>
            </a:r>
            <a:r>
              <a:rPr lang="en-US" dirty="0"/>
              <a:t>: </a:t>
            </a:r>
            <a:r>
              <a:rPr lang="en-US" dirty="0" err="1"/>
              <a:t>begeleiding</a:t>
            </a:r>
            <a:r>
              <a:rPr lang="en-US" dirty="0"/>
              <a:t> door </a:t>
            </a:r>
            <a:r>
              <a:rPr lang="en-US" dirty="0" err="1"/>
              <a:t>verpleegkundige</a:t>
            </a:r>
            <a:endParaRPr lang="en-US" dirty="0"/>
          </a:p>
          <a:p>
            <a:r>
              <a:rPr lang="en-US" b="1" dirty="0" err="1"/>
              <a:t>zorgverzekeraars</a:t>
            </a:r>
            <a:endParaRPr lang="en-US" b="1" dirty="0"/>
          </a:p>
          <a:p>
            <a:r>
              <a:rPr lang="en-US" b="1" dirty="0"/>
              <a:t>subsidies</a:t>
            </a:r>
          </a:p>
        </p:txBody>
      </p:sp>
      <p:pic>
        <p:nvPicPr>
          <p:cNvPr id="4" name="Afbeelding 13">
            <a:extLst>
              <a:ext uri="{FF2B5EF4-FFF2-40B4-BE49-F238E27FC236}">
                <a16:creationId xmlns:a16="http://schemas.microsoft.com/office/drawing/2014/main" id="{73DA619B-AA3A-AE4E-B9F7-37E9C92AC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63" y="2352820"/>
            <a:ext cx="4544173" cy="3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9598"/>
      </p:ext>
    </p:ext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4A55A5A-710A-CEDC-56F0-64523AB82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 </a:t>
            </a:r>
            <a:r>
              <a:rPr lang="en-US" dirty="0" err="1"/>
              <a:t>kun</a:t>
            </a:r>
            <a:r>
              <a:rPr lang="en-US" dirty="0"/>
              <a:t> je </a:t>
            </a:r>
            <a:r>
              <a:rPr lang="en-US" dirty="0" err="1"/>
              <a:t>zelf</a:t>
            </a:r>
            <a:r>
              <a:rPr lang="en-US" dirty="0"/>
              <a:t> </a:t>
            </a:r>
            <a:r>
              <a:rPr lang="en-US" dirty="0" err="1"/>
              <a:t>doen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AC0D1E7-8FF6-674F-C709-29E7AFA4E7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F8AB0E6D-BC8A-1BA3-101E-C59AD0FC4D12}"/>
              </a:ext>
            </a:extLst>
          </p:cNvPr>
          <p:cNvSpPr txBox="1">
            <a:spLocks/>
          </p:cNvSpPr>
          <p:nvPr/>
        </p:nvSpPr>
        <p:spPr>
          <a:xfrm>
            <a:off x="334963" y="1359189"/>
            <a:ext cx="5501640" cy="639762"/>
          </a:xfrm>
          <a:prstGeom prst="rect">
            <a:avLst/>
          </a:prstGeom>
          <a:solidFill>
            <a:srgbClr val="5390CF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5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3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80181B"/>
                </a:solidFill>
                <a:effectLst/>
                <a:uLnTx/>
                <a:uFillTx/>
                <a:latin typeface="Montserrat Medium" panose="00000600000000000000" pitchFamily="2" charset="0"/>
              </a:rPr>
              <a:t>Algemeen</a:t>
            </a: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80181B"/>
              </a:solidFill>
              <a:effectLst/>
              <a:uLnTx/>
              <a:uFillTx/>
              <a:latin typeface="Montserrat Medium" panose="00000600000000000000" pitchFamily="2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A1A6F23-F3C2-0146-7895-BF21533C7D3D}"/>
              </a:ext>
            </a:extLst>
          </p:cNvPr>
          <p:cNvSpPr txBox="1">
            <a:spLocks/>
          </p:cNvSpPr>
          <p:nvPr/>
        </p:nvSpPr>
        <p:spPr>
          <a:xfrm>
            <a:off x="334963" y="1992100"/>
            <a:ext cx="5501640" cy="3955337"/>
          </a:xfrm>
          <a:prstGeom prst="rect">
            <a:avLst/>
          </a:prstGeom>
          <a:solidFill>
            <a:srgbClr val="CCECFF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800" b="0" u="none" strike="noStrike" kern="1200" cap="none" spc="0" normalizeH="0" baseline="0" noProof="0" dirty="0">
              <a:ln>
                <a:noFill/>
              </a:ln>
              <a:solidFill>
                <a:srgbClr val="80181B"/>
              </a:solidFill>
              <a:effectLst/>
              <a:uLnTx/>
              <a:uFillTx/>
              <a:latin typeface="Montserrat Medium" panose="000006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u="none" strike="noStrike" kern="1200" cap="none" spc="0" normalizeH="0" baseline="0" noProof="0" dirty="0" err="1">
                <a:ln>
                  <a:noFill/>
                </a:ln>
                <a:solidFill>
                  <a:srgbClr val="80181B"/>
                </a:solidFill>
                <a:effectLst/>
                <a:uLnTx/>
                <a:uFillTx/>
                <a:latin typeface="Montserrat Medium" panose="00000600000000000000" pitchFamily="2" charset="0"/>
              </a:rPr>
              <a:t>Probeer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srgbClr val="80181B"/>
                </a:solidFill>
                <a:effectLst/>
                <a:uLnTx/>
                <a:uFillTx/>
                <a:latin typeface="Montserrat Medium" panose="00000600000000000000" pitchFamily="2" charset="0"/>
              </a:rPr>
              <a:t>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80181B"/>
                </a:solidFill>
                <a:effectLst/>
                <a:uLnTx/>
                <a:uFillTx/>
                <a:latin typeface="Montserrat Medium" panose="00000600000000000000" pitchFamily="2" charset="0"/>
              </a:rPr>
              <a:t>Voldoende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80181B"/>
                </a:solidFill>
                <a:effectLst/>
                <a:uLnTx/>
                <a:uFillTx/>
                <a:latin typeface="Montserrat Medium" panose="000006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80181B"/>
                </a:solidFill>
                <a:effectLst/>
                <a:uLnTx/>
                <a:uFillTx/>
                <a:latin typeface="Montserrat Medium" panose="00000600000000000000" pitchFamily="2" charset="0"/>
              </a:rPr>
              <a:t>rust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80181B"/>
                </a:solidFill>
                <a:effectLst/>
                <a:uLnTx/>
                <a:uFillTx/>
                <a:latin typeface="Montserrat Medium" panose="000006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80181B"/>
                </a:solidFill>
                <a:effectLst/>
                <a:uLnTx/>
                <a:uFillTx/>
                <a:latin typeface="Montserrat Medium" panose="00000600000000000000" pitchFamily="2" charset="0"/>
              </a:rPr>
              <a:t>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80181B"/>
                </a:solidFill>
                <a:effectLst/>
                <a:uLnTx/>
                <a:uFillTx/>
                <a:latin typeface="Montserrat Medium" panose="000006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80181B"/>
                </a:solidFill>
                <a:effectLst/>
                <a:uLnTx/>
                <a:uFillTx/>
                <a:latin typeface="Montserrat Medium" panose="00000600000000000000" pitchFamily="2" charset="0"/>
              </a:rPr>
              <a:t>nemen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80181B"/>
              </a:solidFill>
              <a:effectLst/>
              <a:uLnTx/>
              <a:uFillTx/>
              <a:latin typeface="Montserrat Medium" panose="00000600000000000000" pitchFamily="2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80181B"/>
                </a:solidFill>
                <a:effectLst/>
                <a:uLnTx/>
                <a:uFillTx/>
                <a:latin typeface="Montserrat Medium" panose="00000600000000000000" pitchFamily="2" charset="0"/>
              </a:rPr>
              <a:t>Voldoende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80181B"/>
                </a:solidFill>
                <a:effectLst/>
                <a:uLnTx/>
                <a:uFillTx/>
                <a:latin typeface="Montserrat Medium" panose="000006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80181B"/>
                </a:solidFill>
                <a:effectLst/>
                <a:uLnTx/>
                <a:uFillTx/>
                <a:latin typeface="Montserrat Medium" panose="00000600000000000000" pitchFamily="2" charset="0"/>
              </a:rPr>
              <a:t>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80181B"/>
                </a:solidFill>
                <a:effectLst/>
                <a:uLnTx/>
                <a:uFillTx/>
                <a:latin typeface="Montserrat Medium" panose="000006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80181B"/>
                </a:solidFill>
                <a:effectLst/>
                <a:uLnTx/>
                <a:uFillTx/>
                <a:latin typeface="Montserrat Medium" panose="00000600000000000000" pitchFamily="2" charset="0"/>
              </a:rPr>
              <a:t>slapen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80181B"/>
              </a:solidFill>
              <a:effectLst/>
              <a:uLnTx/>
              <a:uFillTx/>
              <a:latin typeface="Montserrat Medium" panose="00000600000000000000" pitchFamily="2" charset="0"/>
            </a:endParaRPr>
          </a:p>
          <a:p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80181B"/>
                </a:solidFill>
                <a:effectLst/>
                <a:uLnTx/>
                <a:uFillTx/>
                <a:latin typeface="Montserrat Medium" panose="00000600000000000000" pitchFamily="2" charset="0"/>
              </a:rPr>
              <a:t>Regelmatig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80181B"/>
                </a:solidFill>
                <a:effectLst/>
                <a:uLnTx/>
                <a:uFillTx/>
                <a:latin typeface="Montserrat Medium" panose="00000600000000000000" pitchFamily="2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80181B"/>
                </a:solidFill>
                <a:effectLst/>
                <a:uLnTx/>
                <a:uFillTx/>
                <a:latin typeface="Montserrat Medium" panose="00000600000000000000" pitchFamily="2" charset="0"/>
              </a:rPr>
              <a:t>te</a:t>
            </a:r>
            <a:r>
              <a:rPr lang="en-US" sz="2800" dirty="0">
                <a:solidFill>
                  <a:srgbClr val="80181B"/>
                </a:solidFill>
                <a:latin typeface="Montserrat Medium" panose="00000600000000000000" pitchFamily="2" charset="0"/>
              </a:rPr>
              <a:t> </a:t>
            </a:r>
            <a:r>
              <a:rPr lang="en-US" sz="2800" b="1" dirty="0" err="1">
                <a:solidFill>
                  <a:srgbClr val="80181B"/>
                </a:solidFill>
                <a:latin typeface="Montserrat Medium" panose="00000600000000000000" pitchFamily="2" charset="0"/>
              </a:rPr>
              <a:t>bewegen</a:t>
            </a:r>
            <a:endParaRPr lang="en-US" sz="2800" b="1" dirty="0">
              <a:solidFill>
                <a:srgbClr val="80181B"/>
              </a:solidFill>
              <a:latin typeface="Montserrat Medium" panose="00000600000000000000" pitchFamily="2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80181B"/>
              </a:solidFill>
              <a:effectLst/>
              <a:uLnTx/>
              <a:uFillTx/>
              <a:latin typeface="Montserrat Medium" panose="00000600000000000000" pitchFamily="2" charset="0"/>
            </a:endParaRP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C91D97A8-E39B-342E-CE10-402DCDFE18AA}"/>
              </a:ext>
            </a:extLst>
          </p:cNvPr>
          <p:cNvSpPr txBox="1">
            <a:spLocks/>
          </p:cNvSpPr>
          <p:nvPr/>
        </p:nvSpPr>
        <p:spPr>
          <a:xfrm>
            <a:off x="6355399" y="1385628"/>
            <a:ext cx="5501640" cy="639762"/>
          </a:xfrm>
          <a:prstGeom prst="rect">
            <a:avLst/>
          </a:prstGeom>
          <a:solidFill>
            <a:srgbClr val="FF8C8C"/>
          </a:solidFill>
        </p:spPr>
        <p:txBody>
          <a:bodyPr/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hangingPunct="1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3200" b="1" kern="1200" dirty="0" err="1">
                <a:solidFill>
                  <a:srgbClr val="80181B"/>
                </a:solidFill>
                <a:latin typeface="Montserrat Medium" panose="00000600000000000000" pitchFamily="2" charset="0"/>
                <a:sym typeface="Helvetica"/>
              </a:rPr>
              <a:t>Strategieën</a:t>
            </a:r>
            <a:endParaRPr lang="nl-NL" sz="3200" b="1" kern="1200" dirty="0">
              <a:solidFill>
                <a:srgbClr val="80181B"/>
              </a:solidFill>
              <a:latin typeface="Montserrat Medium" panose="00000600000000000000" pitchFamily="2" charset="0"/>
              <a:sym typeface="Helvetica"/>
            </a:endParaRP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D0C84FEB-B688-87E2-9B47-B3A6EDCF17DF}"/>
              </a:ext>
            </a:extLst>
          </p:cNvPr>
          <p:cNvSpPr txBox="1">
            <a:spLocks/>
          </p:cNvSpPr>
          <p:nvPr/>
        </p:nvSpPr>
        <p:spPr>
          <a:xfrm>
            <a:off x="6355399" y="2025390"/>
            <a:ext cx="5501640" cy="3955338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>
            <a:normAutofit fontScale="85000" lnSpcReduction="20000"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hangingPunct="1">
              <a:buNone/>
              <a:tabLst>
                <a:tab pos="85725" algn="l"/>
              </a:tabLst>
            </a:pPr>
            <a:endParaRPr lang="en-US" sz="4000" dirty="0">
              <a:latin typeface="+mj-lt"/>
            </a:endParaRPr>
          </a:p>
          <a:p>
            <a:r>
              <a:rPr lang="nl-NL" sz="3300" b="1" dirty="0">
                <a:solidFill>
                  <a:srgbClr val="80181B"/>
                </a:solidFill>
                <a:latin typeface="Montserrat Medium" panose="00000600000000000000" pitchFamily="2" charset="0"/>
              </a:rPr>
              <a:t>P</a:t>
            </a:r>
            <a:r>
              <a:rPr lang="nl-NL" sz="3300" dirty="0">
                <a:solidFill>
                  <a:srgbClr val="80181B"/>
                </a:solidFill>
                <a:latin typeface="Montserrat Medium" panose="00000600000000000000" pitchFamily="2" charset="0"/>
              </a:rPr>
              <a:t>auzeer: voorkom vermoeidheid</a:t>
            </a:r>
          </a:p>
          <a:p>
            <a:r>
              <a:rPr lang="nl-NL" sz="3300" b="1" dirty="0">
                <a:solidFill>
                  <a:srgbClr val="80181B"/>
                </a:solidFill>
                <a:latin typeface="Montserrat Medium" panose="00000600000000000000" pitchFamily="2" charset="0"/>
              </a:rPr>
              <a:t>R</a:t>
            </a:r>
            <a:r>
              <a:rPr lang="nl-NL" sz="3300" dirty="0">
                <a:solidFill>
                  <a:srgbClr val="80181B"/>
                </a:solidFill>
                <a:latin typeface="Montserrat Medium" panose="00000600000000000000" pitchFamily="2" charset="0"/>
              </a:rPr>
              <a:t>ustige omgeving en juiste moment</a:t>
            </a:r>
          </a:p>
          <a:p>
            <a:r>
              <a:rPr lang="nl-NL" sz="3300" b="1" dirty="0">
                <a:solidFill>
                  <a:srgbClr val="80181B"/>
                </a:solidFill>
                <a:latin typeface="Montserrat Medium" panose="00000600000000000000" pitchFamily="2" charset="0"/>
              </a:rPr>
              <a:t>E</a:t>
            </a:r>
            <a:r>
              <a:rPr lang="nl-NL" sz="3300" dirty="0">
                <a:solidFill>
                  <a:srgbClr val="80181B"/>
                </a:solidFill>
                <a:latin typeface="Montserrat Medium" panose="00000600000000000000" pitchFamily="2" charset="0"/>
              </a:rPr>
              <a:t>én ding tegelijkertijd</a:t>
            </a:r>
          </a:p>
          <a:p>
            <a:r>
              <a:rPr lang="nl-NL" sz="3300" b="1" dirty="0">
                <a:solidFill>
                  <a:srgbClr val="80181B"/>
                </a:solidFill>
                <a:latin typeface="Montserrat Medium" panose="00000600000000000000" pitchFamily="2" charset="0"/>
              </a:rPr>
              <a:t>T</a:t>
            </a:r>
            <a:r>
              <a:rPr lang="nl-NL" sz="3300" dirty="0">
                <a:solidFill>
                  <a:srgbClr val="80181B"/>
                </a:solidFill>
                <a:latin typeface="Montserrat Medium" panose="00000600000000000000" pitchFamily="2" charset="0"/>
              </a:rPr>
              <a:t>empo aanpassen: ga niet te snel</a:t>
            </a:r>
          </a:p>
          <a:p>
            <a:pPr marL="0" indent="0">
              <a:buNone/>
            </a:pPr>
            <a:endParaRPr lang="nl-NL" sz="2100" dirty="0">
              <a:solidFill>
                <a:srgbClr val="80181B"/>
              </a:solidFill>
              <a:latin typeface="Montserrat Medium" panose="00000600000000000000" pitchFamily="2" charset="0"/>
            </a:endParaRPr>
          </a:p>
          <a:p>
            <a:pPr marL="0" indent="0">
              <a:buNone/>
            </a:pPr>
            <a:r>
              <a:rPr lang="nl-NL" sz="2100" dirty="0">
                <a:solidFill>
                  <a:srgbClr val="80181B"/>
                </a:solidFill>
                <a:latin typeface="Montserrat Medium" panose="00000600000000000000" pitchFamily="2" charset="0"/>
              </a:rPr>
              <a:t>hersentumor.nl/leven-met-een-tumor-samen-sterk/dagelijks/praktische-tips</a:t>
            </a:r>
          </a:p>
        </p:txBody>
      </p:sp>
    </p:spTree>
    <p:extLst>
      <p:ext uri="{BB962C8B-B14F-4D97-AF65-F5344CB8AC3E}">
        <p14:creationId xmlns:p14="http://schemas.microsoft.com/office/powerpoint/2010/main" val="36410775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6DB43A-3D9E-F8C5-4D42-83AEC5463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Om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lezen</a:t>
            </a:r>
            <a:endParaRPr lang="nl-NL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7699C35-8086-607C-FAD6-99C5A9EAD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1339813"/>
            <a:ext cx="11476037" cy="474458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l-NL" sz="2200" b="1" dirty="0">
                <a:solidFill>
                  <a:srgbClr val="518DCB"/>
                </a:solidFill>
              </a:rPr>
              <a:t>www 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2200" b="1" dirty="0"/>
              <a:t>stophersentumoren.nl</a:t>
            </a:r>
            <a:r>
              <a:rPr lang="nl-NL" sz="2200" dirty="0"/>
              <a:t>: </a:t>
            </a:r>
            <a:br>
              <a:rPr lang="nl-NL" sz="2200" dirty="0"/>
            </a:br>
            <a:r>
              <a:rPr lang="nl-NL" sz="2200" dirty="0"/>
              <a:t>leven-als-partner-of-naaste-van-een-hersentumor-</a:t>
            </a:r>
            <a:r>
              <a:rPr lang="nl-NL" sz="2200" dirty="0" err="1"/>
              <a:t>patient</a:t>
            </a:r>
            <a:r>
              <a:rPr lang="nl-NL" sz="2200" dirty="0"/>
              <a:t>: Omgaan</a:t>
            </a:r>
            <a:r>
              <a:rPr lang="nl-NL" sz="2200" dirty="0">
                <a:solidFill>
                  <a:srgbClr val="A7CB5D"/>
                </a:solidFill>
              </a:rPr>
              <a:t> </a:t>
            </a:r>
            <a:r>
              <a:rPr lang="nl-NL" sz="2200" dirty="0"/>
              <a:t>met… </a:t>
            </a:r>
          </a:p>
          <a:p>
            <a:pPr>
              <a:spcBef>
                <a:spcPts val="0"/>
              </a:spcBef>
            </a:pPr>
            <a:r>
              <a:rPr lang="nl-NL" sz="2200" dirty="0">
                <a:solidFill>
                  <a:srgbClr val="E84C4F"/>
                </a:solidFill>
              </a:rPr>
              <a:t>geheugenproblemen</a:t>
            </a:r>
          </a:p>
          <a:p>
            <a:pPr>
              <a:spcBef>
                <a:spcPts val="0"/>
              </a:spcBef>
            </a:pPr>
            <a:r>
              <a:rPr lang="nl-NL" sz="2200" dirty="0">
                <a:solidFill>
                  <a:srgbClr val="E84C4F"/>
                </a:solidFill>
              </a:rPr>
              <a:t>prikkelbaarheid</a:t>
            </a:r>
          </a:p>
          <a:p>
            <a:pPr marL="0" indent="0">
              <a:spcBef>
                <a:spcPts val="0"/>
              </a:spcBef>
              <a:buNone/>
            </a:pPr>
            <a:endParaRPr lang="nl-NL" sz="2200" b="1" dirty="0"/>
          </a:p>
          <a:p>
            <a:pPr marL="0" indent="0">
              <a:spcBef>
                <a:spcPts val="0"/>
              </a:spcBef>
              <a:buNone/>
            </a:pPr>
            <a:r>
              <a:rPr lang="nl-NL" sz="2200" b="1" dirty="0"/>
              <a:t>kanker.nl/kankersoorten/hersentumoren</a:t>
            </a:r>
            <a:r>
              <a:rPr lang="nl-NL" sz="2200" dirty="0"/>
              <a:t>/gevolgen/</a:t>
            </a:r>
            <a:r>
              <a:rPr lang="nl-NL" sz="2200" dirty="0">
                <a:solidFill>
                  <a:srgbClr val="E84C4F"/>
                </a:solidFill>
              </a:rPr>
              <a:t>problemen-met-denken-en-onthouden-bij-een-hersentumor</a:t>
            </a:r>
          </a:p>
          <a:p>
            <a:pPr marL="0" indent="0">
              <a:spcBef>
                <a:spcPts val="0"/>
              </a:spcBef>
              <a:buNone/>
            </a:pPr>
            <a:endParaRPr lang="nl-NL" sz="2200" b="1" dirty="0">
              <a:solidFill>
                <a:srgbClr val="518DCB"/>
              </a:solidFill>
              <a:latin typeface="Montserrat Medium" panose="000006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l-NL" sz="2200" b="1" dirty="0">
                <a:solidFill>
                  <a:srgbClr val="518DCB"/>
                </a:solidFill>
                <a:latin typeface="Montserrat Medium" panose="00000600000000000000" pitchFamily="2" charset="0"/>
              </a:rPr>
              <a:t>boeken</a:t>
            </a:r>
            <a:r>
              <a:rPr lang="nl-NL" sz="2200" dirty="0">
                <a:solidFill>
                  <a:srgbClr val="752120"/>
                </a:solidFill>
                <a:latin typeface="Montserrat Medium" panose="00000600000000000000" pitchFamily="2" charset="0"/>
              </a:rPr>
              <a:t> 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nl-NL" sz="2200" dirty="0">
                <a:solidFill>
                  <a:srgbClr val="752120"/>
                </a:solidFill>
                <a:latin typeface="Montserrat Medium" panose="00000600000000000000" pitchFamily="2" charset="0"/>
              </a:rPr>
              <a:t>over hersenen, geheugen, overprikkeling, zoals:</a:t>
            </a:r>
          </a:p>
          <a:p>
            <a:pPr marL="290513" lvl="1" indent="-290513">
              <a:lnSpc>
                <a:spcPct val="100000"/>
              </a:lnSpc>
              <a:spcBef>
                <a:spcPts val="0"/>
              </a:spcBef>
              <a:buClr>
                <a:srgbClr val="006DB2"/>
              </a:buClr>
              <a:buFontTx/>
              <a:buChar char="•"/>
            </a:pPr>
            <a:r>
              <a:rPr lang="nl-NL" sz="2200" dirty="0">
                <a:solidFill>
                  <a:srgbClr val="E84C4F"/>
                </a:solidFill>
                <a:latin typeface="Montserrat Medium" panose="00000600000000000000" pitchFamily="2" charset="0"/>
              </a:rPr>
              <a:t>Het brein de baas </a:t>
            </a:r>
          </a:p>
          <a:p>
            <a:pPr marL="290513" lvl="1" indent="-290513">
              <a:lnSpc>
                <a:spcPct val="100000"/>
              </a:lnSpc>
              <a:spcBef>
                <a:spcPts val="0"/>
              </a:spcBef>
              <a:buClr>
                <a:srgbClr val="006DB2"/>
              </a:buClr>
              <a:buFontTx/>
              <a:buChar char="•"/>
            </a:pPr>
            <a:r>
              <a:rPr lang="nl-NL" sz="2200" dirty="0">
                <a:solidFill>
                  <a:srgbClr val="E84C4F"/>
                </a:solidFill>
                <a:latin typeface="Montserrat Medium" panose="00000600000000000000" pitchFamily="2" charset="0"/>
              </a:rPr>
              <a:t>Overprikkeld brein – ook als luisterboek</a:t>
            </a:r>
          </a:p>
          <a:p>
            <a:pPr marL="290513" lvl="1" indent="-290513">
              <a:lnSpc>
                <a:spcPct val="100000"/>
              </a:lnSpc>
              <a:spcBef>
                <a:spcPts val="0"/>
              </a:spcBef>
              <a:buClr>
                <a:srgbClr val="006DB2"/>
              </a:buClr>
              <a:buFontTx/>
              <a:buChar char="•"/>
            </a:pPr>
            <a:r>
              <a:rPr lang="nl-NL" sz="2200" dirty="0">
                <a:solidFill>
                  <a:srgbClr val="E84C4F"/>
                </a:solidFill>
                <a:latin typeface="Montserrat Medium" panose="00000600000000000000" pitchFamily="2" charset="0"/>
              </a:rPr>
              <a:t>Haperende hersenen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2CF1F4-0466-9238-EE70-BBBA256C9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7596" y="3857995"/>
            <a:ext cx="1818762" cy="285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02579"/>
      </p:ext>
    </p:ext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7FBD2-8689-4231-72ED-F6897C3B7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2025_template publieksdag_02.jpg" descr="2025_template publieksdag_02.jpg">
            <a:extLst>
              <a:ext uri="{FF2B5EF4-FFF2-40B4-BE49-F238E27FC236}">
                <a16:creationId xmlns:a16="http://schemas.microsoft.com/office/drawing/2014/main" id="{EA2474F4-92B1-0486-A889-80F92DFEF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AADC78-7DDE-F19C-391A-97F4E7A5B601}"/>
              </a:ext>
            </a:extLst>
          </p:cNvPr>
          <p:cNvSpPr/>
          <p:nvPr/>
        </p:nvSpPr>
        <p:spPr>
          <a:xfrm>
            <a:off x="1" y="1111498"/>
            <a:ext cx="12192000" cy="4792717"/>
          </a:xfrm>
          <a:prstGeom prst="rect">
            <a:avLst/>
          </a:prstGeom>
          <a:solidFill>
            <a:srgbClr val="E4E4E2"/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12E55A-A3C8-C8C7-B5D3-7792856DDF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52" y="1227986"/>
            <a:ext cx="5872448" cy="4699366"/>
          </a:xfrm>
          <a:prstGeom prst="rect">
            <a:avLst/>
          </a:prstGeom>
        </p:spPr>
      </p:pic>
      <p:sp>
        <p:nvSpPr>
          <p:cNvPr id="294" name="Rectangle 2">
            <a:extLst>
              <a:ext uri="{FF2B5EF4-FFF2-40B4-BE49-F238E27FC236}">
                <a16:creationId xmlns:a16="http://schemas.microsoft.com/office/drawing/2014/main" id="{CE342B48-E307-B0FA-1C9D-F72CE19D810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526221" y="2193506"/>
            <a:ext cx="7520468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3200">
                <a:solidFill>
                  <a:srgbClr val="75212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752120"/>
              </a:solidFill>
              <a:effectLst/>
              <a:uLnTx/>
              <a:uFillTx/>
              <a:latin typeface="Montserrat SemiBold"/>
              <a:sym typeface="Montserrat SemiBold"/>
            </a:endParaRPr>
          </a:p>
        </p:txBody>
      </p:sp>
      <p:sp>
        <p:nvSpPr>
          <p:cNvPr id="295" name="Rectangle 6">
            <a:extLst>
              <a:ext uri="{FF2B5EF4-FFF2-40B4-BE49-F238E27FC236}">
                <a16:creationId xmlns:a16="http://schemas.microsoft.com/office/drawing/2014/main" id="{B62963F9-C692-5ECB-A7B9-2F6A1EB208C0}"/>
              </a:ext>
            </a:extLst>
          </p:cNvPr>
          <p:cNvSpPr txBox="1"/>
          <p:nvPr/>
        </p:nvSpPr>
        <p:spPr>
          <a:xfrm>
            <a:off x="6096001" y="2712748"/>
            <a:ext cx="5796248" cy="29546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75212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srgbClr val="452123"/>
                </a:solidFill>
              </a:rPr>
              <a:t>Zijn</a:t>
            </a:r>
            <a:r>
              <a:rPr lang="en-US" sz="3600" dirty="0">
                <a:solidFill>
                  <a:srgbClr val="452123"/>
                </a:solidFill>
              </a:rPr>
              <a:t> er </a:t>
            </a:r>
            <a:r>
              <a:rPr lang="en-US" sz="3600" dirty="0" err="1">
                <a:solidFill>
                  <a:srgbClr val="452123"/>
                </a:solidFill>
              </a:rPr>
              <a:t>vragen</a:t>
            </a:r>
            <a:r>
              <a:rPr lang="en-US" sz="3600" dirty="0">
                <a:solidFill>
                  <a:srgbClr val="452123"/>
                </a:solidFill>
              </a:rPr>
              <a:t>?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95051"/>
              </a:solidFill>
              <a:effectLst/>
              <a:uLnTx/>
              <a:uFillTx/>
              <a:latin typeface="Montserrat SemiBold"/>
              <a:sym typeface="Montserrat SemiBold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E95051"/>
              </a:solidFill>
              <a:effectLst/>
              <a:uLnTx/>
              <a:uFillTx/>
              <a:latin typeface="Montserrat SemiBold"/>
              <a:sym typeface="Montserrat SemiBold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E95051"/>
                </a:solidFill>
                <a:effectLst/>
                <a:uLnTx/>
                <a:uFillTx/>
                <a:latin typeface="Montserrat SemiBold"/>
                <a:sym typeface="Montserrat SemiBold"/>
              </a:rPr>
              <a:t>k.gehring@etz.nl 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80181B"/>
                </a:solidFill>
                <a:effectLst/>
                <a:uLnTx/>
                <a:uFillTx/>
                <a:latin typeface="Montserrat SemiBold"/>
                <a:sym typeface="Montserrat SemiBold"/>
              </a:rPr>
              <a:t>of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E95051"/>
              </a:solidFill>
              <a:effectLst/>
              <a:uLnTx/>
              <a:uFillTx/>
              <a:latin typeface="Montserrat SemiBold"/>
              <a:sym typeface="Montserrat SemiBold"/>
            </a:endParaRP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E95051"/>
                </a:solidFill>
                <a:effectLst/>
                <a:uLnTx/>
                <a:uFillTx/>
                <a:latin typeface="Montserrat SemiBold"/>
                <a:sym typeface="Montserrat SemiBold"/>
              </a:rPr>
              <a:t>k.gehring@tilburguniversity.edu</a:t>
            </a: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E95051"/>
              </a:solidFill>
              <a:effectLst/>
              <a:uLnTx/>
              <a:uFillTx/>
              <a:latin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92894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Line Callout 2 11">
            <a:extLst>
              <a:ext uri="{FF2B5EF4-FFF2-40B4-BE49-F238E27FC236}">
                <a16:creationId xmlns:a16="http://schemas.microsoft.com/office/drawing/2014/main" id="{661219B5-D7E4-3F33-C8CC-7575BC355D81}"/>
              </a:ext>
            </a:extLst>
          </p:cNvPr>
          <p:cNvSpPr/>
          <p:nvPr/>
        </p:nvSpPr>
        <p:spPr>
          <a:xfrm>
            <a:off x="6441148" y="3587810"/>
            <a:ext cx="1828800" cy="548640"/>
          </a:xfrm>
          <a:prstGeom prst="borderCallout2">
            <a:avLst>
              <a:gd name="adj1" fmla="val 66363"/>
              <a:gd name="adj2" fmla="val -3680"/>
              <a:gd name="adj3" fmla="val 65655"/>
              <a:gd name="adj4" fmla="val -23436"/>
              <a:gd name="adj5" fmla="val -41236"/>
              <a:gd name="adj6" fmla="val -178349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E84C4F"/>
                </a:solidFill>
                <a:latin typeface="Aptos" panose="020B0004020202020204" pitchFamily="34" charset="0"/>
              </a:rPr>
              <a:t>taal</a:t>
            </a:r>
          </a:p>
        </p:txBody>
      </p:sp>
      <p:sp>
        <p:nvSpPr>
          <p:cNvPr id="52" name="Line Callout 2 10">
            <a:extLst>
              <a:ext uri="{FF2B5EF4-FFF2-40B4-BE49-F238E27FC236}">
                <a16:creationId xmlns:a16="http://schemas.microsoft.com/office/drawing/2014/main" id="{E8042420-F9C7-8EE5-A8C4-0232EC692AF8}"/>
              </a:ext>
            </a:extLst>
          </p:cNvPr>
          <p:cNvSpPr/>
          <p:nvPr/>
        </p:nvSpPr>
        <p:spPr>
          <a:xfrm>
            <a:off x="10363200" y="1672850"/>
            <a:ext cx="1828800" cy="548640"/>
          </a:xfrm>
          <a:prstGeom prst="borderCallout2">
            <a:avLst>
              <a:gd name="adj1" fmla="val 66363"/>
              <a:gd name="adj2" fmla="val -4161"/>
              <a:gd name="adj3" fmla="val 67258"/>
              <a:gd name="adj4" fmla="val -17186"/>
              <a:gd name="adj5" fmla="val 170303"/>
              <a:gd name="adj6" fmla="val -74503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80181B"/>
                </a:solidFill>
                <a:latin typeface="Aptos" panose="020B0004020202020204" pitchFamily="34" charset="0"/>
              </a:rPr>
              <a:t>aandacht</a:t>
            </a:r>
            <a:r>
              <a:rPr lang="en-US" sz="1400" dirty="0">
                <a:solidFill>
                  <a:srgbClr val="80181B"/>
                </a:solidFill>
                <a:latin typeface="Aptos" panose="020B0004020202020204" pitchFamily="34" charset="0"/>
              </a:rPr>
              <a:t> en </a:t>
            </a:r>
            <a:r>
              <a:rPr lang="en-US" sz="1400" dirty="0" err="1">
                <a:solidFill>
                  <a:srgbClr val="80181B"/>
                </a:solidFill>
                <a:latin typeface="Aptos" panose="020B0004020202020204" pitchFamily="34" charset="0"/>
              </a:rPr>
              <a:t>concentratie</a:t>
            </a:r>
            <a:endParaRPr lang="en-US" sz="1400" dirty="0">
              <a:solidFill>
                <a:srgbClr val="80181B"/>
              </a:solidFill>
              <a:latin typeface="Aptos" panose="020B0004020202020204" pitchFamily="34" charset="0"/>
            </a:endParaRP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898D3076-3C4C-B631-D936-6F52C4337823}"/>
              </a:ext>
            </a:extLst>
          </p:cNvPr>
          <p:cNvSpPr txBox="1"/>
          <p:nvPr/>
        </p:nvSpPr>
        <p:spPr>
          <a:xfrm>
            <a:off x="7981734" y="5177333"/>
            <a:ext cx="334258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nl-NL" sz="2000" dirty="0">
              <a:solidFill>
                <a:srgbClr val="80181B"/>
              </a:solidFill>
              <a:latin typeface="Montserrat Medium" panose="00000600000000000000" pitchFamily="2" charset="0"/>
            </a:endParaRPr>
          </a:p>
          <a:p>
            <a:pPr algn="ctr"/>
            <a:r>
              <a:rPr lang="nl-NL" sz="2000" dirty="0">
                <a:solidFill>
                  <a:srgbClr val="518DCB"/>
                </a:solidFill>
                <a:latin typeface="Montserrat Medium" panose="00000600000000000000" pitchFamily="2" charset="0"/>
              </a:rPr>
              <a:t>Gebieden en </a:t>
            </a:r>
            <a:r>
              <a:rPr lang="nl-NL" sz="2000" b="1" dirty="0">
                <a:solidFill>
                  <a:srgbClr val="518DCB"/>
                </a:solidFill>
                <a:latin typeface="Montserrat Medium" panose="00000600000000000000" pitchFamily="2" charset="0"/>
              </a:rPr>
              <a:t>netwerken</a:t>
            </a:r>
          </a:p>
          <a:p>
            <a:pPr algn="ctr"/>
            <a:endParaRPr lang="nl-NL" sz="2000" dirty="0">
              <a:latin typeface="Trebuchet MS" panose="020B0603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B9DDD2-2822-635E-D5B1-DFC73248E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Samenhang</a:t>
            </a:r>
            <a:endParaRPr lang="nl-NL" dirty="0"/>
          </a:p>
        </p:txBody>
      </p:sp>
      <p:pic>
        <p:nvPicPr>
          <p:cNvPr id="5" name="Picture 4" descr="Fichier:Brain stem normal human.svg — Wikipédia">
            <a:extLst>
              <a:ext uri="{FF2B5EF4-FFF2-40B4-BE49-F238E27FC236}">
                <a16:creationId xmlns:a16="http://schemas.microsoft.com/office/drawing/2014/main" id="{60929A06-97FC-6252-3F37-390F88A1E07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99"/>
          <a:stretch/>
        </p:blipFill>
        <p:spPr>
          <a:xfrm>
            <a:off x="7542070" y="2026467"/>
            <a:ext cx="3980662" cy="3218260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C038534C-5577-6FBE-D0C6-62C8AA4F18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alphaModFix amt="61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2" b="89864" l="9138" r="89948">
                        <a14:foregroundMark x1="31462" y1="82846" x2="46736" y2="62963"/>
                        <a14:foregroundMark x1="38565" y1="58346" x2="32245" y2="54776"/>
                        <a14:foregroundMark x1="46736" y1="62963" x2="45355" y2="62183"/>
                        <a14:foregroundMark x1="32245" y1="54776" x2="15927" y2="60039"/>
                        <a14:foregroundMark x1="14752" y1="64522" x2="35123" y2="60566"/>
                        <a14:foregroundMark x1="11227" y1="60039" x2="25718" y2="60039"/>
                        <a14:foregroundMark x1="25718" y1="60039" x2="33029" y2="60039"/>
                        <a14:foregroundMark x1="13838" y1="57115" x2="33681" y2="58285"/>
                        <a14:foregroundMark x1="11919" y1="65444" x2="22585" y2="63743"/>
                        <a14:foregroundMark x1="13185" y1="69201" x2="26110" y2="64717"/>
                        <a14:foregroundMark x1="40601" y1="54776" x2="47128" y2="61014"/>
                        <a14:foregroundMark x1="33420" y1="52632" x2="41645" y2="52437"/>
                        <a14:foregroundMark x1="38120" y1="67641" x2="29765" y2="76608"/>
                        <a14:foregroundMark x1="32507" y1="70370" x2="28851" y2="74464"/>
                        <a14:backgroundMark x1="11227" y1="50682" x2="34308" y2="50527"/>
                        <a14:backgroundMark x1="42374" y1="50709" x2="63577" y2="53021"/>
                        <a14:backgroundMark x1="63577" y1="53021" x2="78460" y2="65692"/>
                        <a14:backgroundMark x1="78460" y1="65692" x2="21410" y2="26511"/>
                        <a14:backgroundMark x1="21410" y1="26511" x2="20235" y2="30214"/>
                        <a14:backgroundMark x1="9008" y1="61404" x2="9922" y2="67251"/>
                        <a14:backgroundMark x1="23499" y1="71735" x2="34465" y2="64717"/>
                        <a14:backgroundMark x1="28449" y1="74747" x2="26632" y2="77778"/>
                        <a14:backgroundMark x1="34465" y1="64717" x2="31724" y2="69287"/>
                        <a14:backgroundMark x1="26632" y1="77778" x2="26371" y2="83431"/>
                        <a14:backgroundMark x1="42222" y1="60171" x2="36031" y2="62378"/>
                        <a14:backgroundMark x1="37598" y1="49318" x2="39556" y2="49318"/>
                      </a14:backgroundRemoval>
                    </a14:imgEffect>
                  </a14:imgLayer>
                </a14:imgProps>
              </a:ext>
            </a:extLst>
          </a:blip>
          <a:srcRect t="45364" r="46987"/>
          <a:stretch/>
        </p:blipFill>
        <p:spPr>
          <a:xfrm>
            <a:off x="7703864" y="3111266"/>
            <a:ext cx="2182689" cy="1506514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A5200B46-D306-C287-B442-A5347F667E2F}"/>
              </a:ext>
            </a:extLst>
          </p:cNvPr>
          <p:cNvSpPr/>
          <p:nvPr/>
        </p:nvSpPr>
        <p:spPr>
          <a:xfrm rot="20095412">
            <a:off x="7609154" y="3074709"/>
            <a:ext cx="754628" cy="9673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84A845E-A426-366A-D476-721CD7DE4AF5}"/>
              </a:ext>
            </a:extLst>
          </p:cNvPr>
          <p:cNvSpPr/>
          <p:nvPr/>
        </p:nvSpPr>
        <p:spPr>
          <a:xfrm rot="20095412">
            <a:off x="8587058" y="3798508"/>
            <a:ext cx="754628" cy="9673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Line Callout 2 7">
            <a:extLst>
              <a:ext uri="{FF2B5EF4-FFF2-40B4-BE49-F238E27FC236}">
                <a16:creationId xmlns:a16="http://schemas.microsoft.com/office/drawing/2014/main" id="{4BAD01D0-B5E5-AB88-A2B4-3A540867E896}"/>
              </a:ext>
            </a:extLst>
          </p:cNvPr>
          <p:cNvSpPr/>
          <p:nvPr/>
        </p:nvSpPr>
        <p:spPr>
          <a:xfrm>
            <a:off x="7169025" y="4340507"/>
            <a:ext cx="1828800" cy="548640"/>
          </a:xfrm>
          <a:prstGeom prst="borderCallout2">
            <a:avLst>
              <a:gd name="adj1" fmla="val -10560"/>
              <a:gd name="adj2" fmla="val 77570"/>
              <a:gd name="adj3" fmla="val -43319"/>
              <a:gd name="adj4" fmla="val 78487"/>
              <a:gd name="adj5" fmla="val -124569"/>
              <a:gd name="adj6" fmla="val 131747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E84C4F"/>
                </a:solidFill>
                <a:latin typeface="Aptos" panose="020B0004020202020204" pitchFamily="34" charset="0"/>
              </a:rPr>
              <a:t>geheugen</a:t>
            </a:r>
            <a:endParaRPr lang="en-US" sz="1600" dirty="0">
              <a:solidFill>
                <a:srgbClr val="E84C4F"/>
              </a:solidFill>
              <a:latin typeface="Aptos" panose="020B0004020202020204" pitchFamily="34" charset="0"/>
            </a:endParaRPr>
          </a:p>
        </p:txBody>
      </p:sp>
      <p:sp>
        <p:nvSpPr>
          <p:cNvPr id="9" name="Line Callout 2 11">
            <a:extLst>
              <a:ext uri="{FF2B5EF4-FFF2-40B4-BE49-F238E27FC236}">
                <a16:creationId xmlns:a16="http://schemas.microsoft.com/office/drawing/2014/main" id="{356EBB47-63C7-8ED3-42D9-8B01410627F6}"/>
              </a:ext>
            </a:extLst>
          </p:cNvPr>
          <p:cNvSpPr/>
          <p:nvPr/>
        </p:nvSpPr>
        <p:spPr>
          <a:xfrm>
            <a:off x="6162256" y="1869342"/>
            <a:ext cx="1828800" cy="548640"/>
          </a:xfrm>
          <a:prstGeom prst="borderCallout2">
            <a:avLst>
              <a:gd name="adj1" fmla="val 66363"/>
              <a:gd name="adj2" fmla="val -3680"/>
              <a:gd name="adj3" fmla="val 65655"/>
              <a:gd name="adj4" fmla="val -23436"/>
              <a:gd name="adj5" fmla="val -41236"/>
              <a:gd name="adj6" fmla="val -178349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80181B"/>
                </a:solidFill>
                <a:latin typeface="Aptos" panose="020B0004020202020204" pitchFamily="34" charset="0"/>
              </a:rPr>
              <a:t>planning &amp; </a:t>
            </a:r>
            <a:r>
              <a:rPr lang="en-US" sz="1600" dirty="0" err="1">
                <a:solidFill>
                  <a:srgbClr val="80181B"/>
                </a:solidFill>
                <a:latin typeface="Aptos" panose="020B0004020202020204" pitchFamily="34" charset="0"/>
              </a:rPr>
              <a:t>uitvoering</a:t>
            </a:r>
            <a:endParaRPr lang="en-US" sz="1600" dirty="0">
              <a:solidFill>
                <a:srgbClr val="80181B"/>
              </a:solidFill>
              <a:latin typeface="Aptos" panose="020B0004020202020204" pitchFamily="34" charset="0"/>
            </a:endParaRPr>
          </a:p>
        </p:txBody>
      </p:sp>
      <p:sp>
        <p:nvSpPr>
          <p:cNvPr id="10" name="Line Callout 2 11">
            <a:extLst>
              <a:ext uri="{FF2B5EF4-FFF2-40B4-BE49-F238E27FC236}">
                <a16:creationId xmlns:a16="http://schemas.microsoft.com/office/drawing/2014/main" id="{16DB11C9-1A25-A78E-96FF-15A6C40D5559}"/>
              </a:ext>
            </a:extLst>
          </p:cNvPr>
          <p:cNvSpPr/>
          <p:nvPr/>
        </p:nvSpPr>
        <p:spPr>
          <a:xfrm>
            <a:off x="8006079" y="1319233"/>
            <a:ext cx="2151862" cy="548640"/>
          </a:xfrm>
          <a:prstGeom prst="borderCallout2">
            <a:avLst>
              <a:gd name="adj1" fmla="val 66363"/>
              <a:gd name="adj2" fmla="val -3680"/>
              <a:gd name="adj3" fmla="val 65655"/>
              <a:gd name="adj4" fmla="val -23436"/>
              <a:gd name="adj5" fmla="val -41236"/>
              <a:gd name="adj6" fmla="val -178349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rgbClr val="80181B"/>
                </a:solidFill>
                <a:latin typeface="Aptos" panose="020B0004020202020204" pitchFamily="34" charset="0"/>
              </a:rPr>
              <a:t>informatieverwerking</a:t>
            </a:r>
            <a:endParaRPr lang="en-US" sz="1600" dirty="0">
              <a:solidFill>
                <a:srgbClr val="80181B"/>
              </a:solidFill>
              <a:latin typeface="Aptos" panose="020B00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31611311-4793-9D20-D53B-8C13CC8ECC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1" y="1153103"/>
            <a:ext cx="6859588" cy="4161998"/>
          </a:xfrm>
          <a:prstGeom prst="rect">
            <a:avLst/>
          </a:prstGeom>
        </p:spPr>
      </p:pic>
      <p:sp>
        <p:nvSpPr>
          <p:cNvPr id="42" name="Tekstvak 55">
            <a:extLst>
              <a:ext uri="{FF2B5EF4-FFF2-40B4-BE49-F238E27FC236}">
                <a16:creationId xmlns:a16="http://schemas.microsoft.com/office/drawing/2014/main" id="{D36A392A-A674-FC7F-E106-3DDC6D6A0748}"/>
              </a:ext>
            </a:extLst>
          </p:cNvPr>
          <p:cNvSpPr txBox="1"/>
          <p:nvPr/>
        </p:nvSpPr>
        <p:spPr>
          <a:xfrm>
            <a:off x="420038" y="5177333"/>
            <a:ext cx="60388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nl-NL" dirty="0">
              <a:solidFill>
                <a:srgbClr val="80181B"/>
              </a:solidFill>
              <a:latin typeface="Montserrat Medium" panose="00000600000000000000" pitchFamily="2" charset="0"/>
            </a:endParaRPr>
          </a:p>
          <a:p>
            <a:pPr algn="ctr"/>
            <a:r>
              <a:rPr lang="nl-NL" sz="2000" b="1" dirty="0">
                <a:solidFill>
                  <a:srgbClr val="518DCB"/>
                </a:solidFill>
                <a:latin typeface="Montserrat Medium" panose="00000600000000000000" pitchFamily="2" charset="0"/>
              </a:rPr>
              <a:t>Samenhang</a:t>
            </a:r>
            <a:r>
              <a:rPr lang="nl-NL" sz="2000" dirty="0">
                <a:solidFill>
                  <a:srgbClr val="518DCB"/>
                </a:solidFill>
                <a:latin typeface="Montserrat Medium" panose="00000600000000000000" pitchFamily="2" charset="0"/>
              </a:rPr>
              <a:t> tussen cognitieve vaardigheden</a:t>
            </a:r>
          </a:p>
          <a:p>
            <a:pPr algn="ctr"/>
            <a:endParaRPr lang="nl-NL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067668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Rectangle 2"/>
          <p:cNvSpPr txBox="1"/>
          <p:nvPr/>
        </p:nvSpPr>
        <p:spPr>
          <a:xfrm>
            <a:off x="4526221" y="2193506"/>
            <a:ext cx="7520468" cy="1323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3200">
                <a:solidFill>
                  <a:srgbClr val="75212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sz="4000" dirty="0" err="1"/>
              <a:t>Hersentumoren</a:t>
            </a:r>
            <a:r>
              <a:rPr lang="en-US" sz="4000" dirty="0"/>
              <a:t> </a:t>
            </a:r>
          </a:p>
          <a:p>
            <a:r>
              <a:rPr lang="en-US" sz="4000" dirty="0"/>
              <a:t>en </a:t>
            </a:r>
            <a:r>
              <a:rPr lang="en-US" sz="4000" dirty="0" err="1"/>
              <a:t>cognitieve</a:t>
            </a:r>
            <a:r>
              <a:rPr lang="en-US" sz="4000" dirty="0"/>
              <a:t> </a:t>
            </a:r>
            <a:r>
              <a:rPr lang="en-US" sz="4000" dirty="0" err="1"/>
              <a:t>functies</a:t>
            </a:r>
            <a:endParaRPr sz="4000" dirty="0"/>
          </a:p>
        </p:txBody>
      </p:sp>
      <p:sp>
        <p:nvSpPr>
          <p:cNvPr id="295" name="Rectangle 6"/>
          <p:cNvSpPr txBox="1"/>
          <p:nvPr/>
        </p:nvSpPr>
        <p:spPr>
          <a:xfrm>
            <a:off x="4539807" y="4261476"/>
            <a:ext cx="4943741" cy="523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75212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sz="2800" dirty="0">
                <a:solidFill>
                  <a:srgbClr val="E95051"/>
                </a:solidFill>
              </a:rPr>
              <a:t>Karin Gehring</a:t>
            </a:r>
            <a:endParaRPr sz="2800" dirty="0">
              <a:solidFill>
                <a:srgbClr val="E95051"/>
              </a:solidFill>
            </a:endParaRPr>
          </a:p>
        </p:txBody>
      </p:sp>
      <p:sp>
        <p:nvSpPr>
          <p:cNvPr id="296" name="Rectangle 7"/>
          <p:cNvSpPr txBox="1"/>
          <p:nvPr/>
        </p:nvSpPr>
        <p:spPr>
          <a:xfrm>
            <a:off x="4539807" y="4763428"/>
            <a:ext cx="8668784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>
                <a:solidFill>
                  <a:srgbClr val="75212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</a:lstStyle>
          <a:p>
            <a:r>
              <a:rPr lang="en-US" dirty="0" err="1">
                <a:solidFill>
                  <a:srgbClr val="80181B"/>
                </a:solidFill>
              </a:rPr>
              <a:t>Neuropsycholoog</a:t>
            </a:r>
            <a:r>
              <a:rPr lang="en-US" dirty="0">
                <a:solidFill>
                  <a:srgbClr val="80181B"/>
                </a:solidFill>
              </a:rPr>
              <a:t> / senior </a:t>
            </a:r>
            <a:r>
              <a:rPr lang="en-US" dirty="0" err="1">
                <a:solidFill>
                  <a:srgbClr val="80181B"/>
                </a:solidFill>
              </a:rPr>
              <a:t>onderzoeker</a:t>
            </a:r>
            <a:endParaRPr lang="en-US" dirty="0">
              <a:solidFill>
                <a:srgbClr val="80181B"/>
              </a:solidFill>
            </a:endParaRPr>
          </a:p>
          <a:p>
            <a:r>
              <a:rPr lang="en-US" dirty="0">
                <a:solidFill>
                  <a:srgbClr val="80181B"/>
                </a:solidFill>
              </a:rPr>
              <a:t>Elisabeth-</a:t>
            </a:r>
            <a:r>
              <a:rPr lang="en-US" dirty="0" err="1">
                <a:solidFill>
                  <a:srgbClr val="80181B"/>
                </a:solidFill>
              </a:rPr>
              <a:t>TweeSteden</a:t>
            </a:r>
            <a:r>
              <a:rPr lang="en-US" dirty="0">
                <a:solidFill>
                  <a:srgbClr val="80181B"/>
                </a:solidFill>
              </a:rPr>
              <a:t> </a:t>
            </a:r>
            <a:r>
              <a:rPr lang="en-US" dirty="0" err="1">
                <a:solidFill>
                  <a:srgbClr val="80181B"/>
                </a:solidFill>
              </a:rPr>
              <a:t>Ziekenhuis</a:t>
            </a:r>
            <a:r>
              <a:rPr lang="en-US" dirty="0">
                <a:solidFill>
                  <a:srgbClr val="80181B"/>
                </a:solidFill>
              </a:rPr>
              <a:t> Tilburg / Tilburg University</a:t>
            </a:r>
            <a:endParaRPr dirty="0">
              <a:solidFill>
                <a:srgbClr val="80181B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CBC5E2-F7D5-EEE8-9C35-338256502C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" y="2193506"/>
            <a:ext cx="4019107" cy="3216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4963285"/>
      </p:ext>
    </p:ext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0A320-68F7-85E1-9CE2-4332FCCD1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Verschillen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</a:t>
            </a:r>
            <a:r>
              <a:rPr lang="en-US" dirty="0" err="1"/>
              <a:t>personen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EDA52-DA7B-D948-1807-ECC77D6EEB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385628"/>
            <a:ext cx="5715000" cy="4744585"/>
          </a:xfrm>
        </p:spPr>
        <p:txBody>
          <a:bodyPr/>
          <a:lstStyle/>
          <a:p>
            <a:endParaRPr lang="en-US" dirty="0"/>
          </a:p>
          <a:p>
            <a:r>
              <a:rPr lang="en-US" dirty="0" err="1"/>
              <a:t>Verschillen</a:t>
            </a:r>
            <a:r>
              <a:rPr lang="en-US" dirty="0"/>
              <a:t> in </a:t>
            </a:r>
            <a:r>
              <a:rPr lang="en-US" dirty="0" err="1"/>
              <a:t>ernst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en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operatie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Verschillen</a:t>
            </a:r>
            <a:r>
              <a:rPr lang="en-US" dirty="0"/>
              <a:t> in </a:t>
            </a:r>
            <a:r>
              <a:rPr lang="en-US" dirty="0" err="1"/>
              <a:t>beloop</a:t>
            </a:r>
            <a:r>
              <a:rPr lang="en-US" dirty="0"/>
              <a:t> over </a:t>
            </a:r>
            <a:r>
              <a:rPr lang="en-US" dirty="0" err="1"/>
              <a:t>tijd</a:t>
            </a:r>
            <a:endParaRPr lang="en-US" dirty="0"/>
          </a:p>
          <a:p>
            <a:pPr lvl="1"/>
            <a:r>
              <a:rPr lang="nl-NL" sz="2500" dirty="0">
                <a:solidFill>
                  <a:srgbClr val="752120"/>
                </a:solidFill>
                <a:latin typeface="Montserrat Medium" panose="00000600000000000000" pitchFamily="2" charset="0"/>
              </a:rPr>
              <a:t>Kwart blijft gelijk</a:t>
            </a:r>
          </a:p>
          <a:p>
            <a:pPr lvl="1"/>
            <a:r>
              <a:rPr lang="nl-NL" sz="2500" dirty="0">
                <a:solidFill>
                  <a:srgbClr val="752120"/>
                </a:solidFill>
                <a:latin typeface="Montserrat Medium" panose="00000600000000000000" pitchFamily="2" charset="0"/>
              </a:rPr>
              <a:t>Kwart verslechtert</a:t>
            </a:r>
          </a:p>
          <a:p>
            <a:pPr lvl="1"/>
            <a:r>
              <a:rPr lang="en-US" sz="2500" dirty="0" err="1">
                <a:solidFill>
                  <a:srgbClr val="752120"/>
                </a:solidFill>
                <a:latin typeface="Montserrat Medium" panose="00000600000000000000" pitchFamily="2" charset="0"/>
              </a:rPr>
              <a:t>Helft</a:t>
            </a:r>
            <a:r>
              <a:rPr lang="en-US" sz="2500" dirty="0">
                <a:solidFill>
                  <a:srgbClr val="752120"/>
                </a:solidFill>
                <a:latin typeface="Montserrat Medium" panose="00000600000000000000" pitchFamily="2" charset="0"/>
              </a:rPr>
              <a:t> </a:t>
            </a:r>
            <a:r>
              <a:rPr lang="en-US" sz="2500" dirty="0" err="1">
                <a:solidFill>
                  <a:srgbClr val="752120"/>
                </a:solidFill>
                <a:latin typeface="Montserrat Medium" panose="00000600000000000000" pitchFamily="2" charset="0"/>
              </a:rPr>
              <a:t>verbetert</a:t>
            </a:r>
            <a:endParaRPr lang="en-US" sz="2500" dirty="0">
              <a:solidFill>
                <a:srgbClr val="752120"/>
              </a:solidFill>
              <a:latin typeface="Montserrat Medium" panose="00000600000000000000" pitchFamily="2" charset="0"/>
            </a:endParaRPr>
          </a:p>
          <a:p>
            <a:pPr lvl="1"/>
            <a:endParaRPr lang="nl-NL" sz="2500" dirty="0">
              <a:solidFill>
                <a:srgbClr val="752120"/>
              </a:solidFill>
              <a:latin typeface="Montserrat Medium" panose="00000600000000000000" pitchFamily="2" charset="0"/>
            </a:endParaRPr>
          </a:p>
        </p:txBody>
      </p:sp>
      <p:pic>
        <p:nvPicPr>
          <p:cNvPr id="5" name="Content Placeholder 13">
            <a:extLst>
              <a:ext uri="{FF2B5EF4-FFF2-40B4-BE49-F238E27FC236}">
                <a16:creationId xmlns:a16="http://schemas.microsoft.com/office/drawing/2014/main" id="{08CDED63-0179-CB4A-76B1-23F6B5339D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2126732"/>
            <a:ext cx="6095999" cy="4783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EDD442-E986-6D26-DC2D-EA7FE7527C08}"/>
              </a:ext>
            </a:extLst>
          </p:cNvPr>
          <p:cNvSpPr txBox="1"/>
          <p:nvPr/>
        </p:nvSpPr>
        <p:spPr>
          <a:xfrm>
            <a:off x="6096000" y="1623623"/>
            <a:ext cx="60959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latin typeface="Aptos" panose="020B0004020202020204" pitchFamily="34" charset="0"/>
              </a:rPr>
              <a:t>verschillen</a:t>
            </a:r>
            <a:r>
              <a:rPr lang="en-US" sz="1600" dirty="0">
                <a:latin typeface="Aptos" panose="020B0004020202020204" pitchFamily="34" charset="0"/>
              </a:rPr>
              <a:t> in </a:t>
            </a:r>
            <a:r>
              <a:rPr lang="en-US" sz="1600" dirty="0" err="1">
                <a:latin typeface="Aptos" panose="020B0004020202020204" pitchFamily="34" charset="0"/>
              </a:rPr>
              <a:t>testprestaties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</a:p>
          <a:p>
            <a:pPr algn="ctr"/>
            <a:r>
              <a:rPr lang="en-US" sz="1600" dirty="0">
                <a:latin typeface="Aptos" panose="020B0004020202020204" pitchFamily="34" charset="0"/>
              </a:rPr>
              <a:t>en </a:t>
            </a:r>
            <a:r>
              <a:rPr lang="en-US" sz="1600" dirty="0" err="1">
                <a:latin typeface="Aptos" panose="020B0004020202020204" pitchFamily="34" charset="0"/>
              </a:rPr>
              <a:t>veranderingen</a:t>
            </a:r>
            <a:r>
              <a:rPr lang="en-US" sz="1600" dirty="0">
                <a:latin typeface="Aptos" panose="020B0004020202020204" pitchFamily="34" charset="0"/>
              </a:rPr>
              <a:t> over </a:t>
            </a:r>
            <a:r>
              <a:rPr lang="en-US" sz="1600" dirty="0" err="1">
                <a:latin typeface="Aptos" panose="020B0004020202020204" pitchFamily="34" charset="0"/>
              </a:rPr>
              <a:t>tijd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bij</a:t>
            </a:r>
            <a:r>
              <a:rPr lang="en-US" sz="1600" dirty="0">
                <a:latin typeface="Aptos" panose="020B0004020202020204" pitchFamily="34" charset="0"/>
              </a:rPr>
              <a:t> </a:t>
            </a:r>
            <a:r>
              <a:rPr lang="en-US" sz="1600" dirty="0" err="1">
                <a:latin typeface="Aptos" panose="020B0004020202020204" pitchFamily="34" charset="0"/>
              </a:rPr>
              <a:t>patiënten</a:t>
            </a:r>
            <a:r>
              <a:rPr lang="en-US" sz="1600" dirty="0">
                <a:latin typeface="Aptos" panose="020B0004020202020204" pitchFamily="34" charset="0"/>
              </a:rPr>
              <a:t> met GBM</a:t>
            </a:r>
            <a:endParaRPr lang="nl-NL" sz="1600" dirty="0">
              <a:latin typeface="Aptos" panose="020B00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6391F9-01E6-8804-F6AD-EFDA8E4BD846}"/>
              </a:ext>
            </a:extLst>
          </p:cNvPr>
          <p:cNvSpPr txBox="1"/>
          <p:nvPr/>
        </p:nvSpPr>
        <p:spPr>
          <a:xfrm>
            <a:off x="6133414" y="2076441"/>
            <a:ext cx="394386" cy="4524311"/>
          </a:xfrm>
          <a:prstGeom prst="rect">
            <a:avLst/>
          </a:prstGeom>
          <a:gradFill flip="none" rotWithShape="1">
            <a:gsLst>
              <a:gs pos="0">
                <a:srgbClr val="00CC99"/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rgbClr val="E46C0A"/>
              </a:gs>
            </a:gsLst>
            <a:lin ang="54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T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PRES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A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I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44A3A9-F1FE-B4E2-F9DF-6FD3EBF78458}"/>
              </a:ext>
            </a:extLst>
          </p:cNvPr>
          <p:cNvSpPr txBox="1"/>
          <p:nvPr/>
        </p:nvSpPr>
        <p:spPr>
          <a:xfrm>
            <a:off x="7698117" y="6606824"/>
            <a:ext cx="910516" cy="36932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VOOR</a:t>
            </a: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0B108B-A08F-C414-94A9-CABEF14A2624}"/>
              </a:ext>
            </a:extLst>
          </p:cNvPr>
          <p:cNvSpPr txBox="1"/>
          <p:nvPr/>
        </p:nvSpPr>
        <p:spPr>
          <a:xfrm>
            <a:off x="10210751" y="6606824"/>
            <a:ext cx="874970" cy="36932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Helvetica"/>
              </a:rPr>
              <a:t>NA</a:t>
            </a:r>
            <a:endParaRPr kumimoji="0" lang="nl-NL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CBC6C9-4612-6E31-962D-D0F6D0EEE2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612" y="1634997"/>
            <a:ext cx="6109386" cy="523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277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2025_template publieksdag_02.jpg" descr="2025_template publieksdag_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552871-5189-D66F-1810-DCA0B64C7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Vandaag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8DC4D-D4C1-ACB2-E6C5-37BEA5873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60157" y="1622651"/>
            <a:ext cx="9331843" cy="4744585"/>
          </a:xfrm>
        </p:spPr>
        <p:txBody>
          <a:bodyPr>
            <a:normAutofit/>
          </a:bodyPr>
          <a:lstStyle/>
          <a:p>
            <a:r>
              <a:rPr lang="en-US" b="1" dirty="0"/>
              <a:t>Wat </a:t>
            </a:r>
            <a:r>
              <a:rPr lang="en-US" b="1" dirty="0" err="1"/>
              <a:t>zijn</a:t>
            </a:r>
            <a:r>
              <a:rPr lang="en-US" b="1" dirty="0"/>
              <a:t> </a:t>
            </a:r>
            <a:r>
              <a:rPr lang="en-US" dirty="0" err="1"/>
              <a:t>cognitieve</a:t>
            </a:r>
            <a:r>
              <a:rPr lang="en-US" dirty="0"/>
              <a:t> </a:t>
            </a:r>
            <a:r>
              <a:rPr lang="en-US" dirty="0" err="1"/>
              <a:t>functies</a:t>
            </a:r>
            <a:r>
              <a:rPr lang="en-US" dirty="0"/>
              <a:t> en </a:t>
            </a:r>
            <a:r>
              <a:rPr lang="en-US" dirty="0" err="1"/>
              <a:t>stoornissen</a:t>
            </a:r>
            <a:r>
              <a:rPr lang="en-US" dirty="0"/>
              <a:t> </a:t>
            </a:r>
            <a:r>
              <a:rPr lang="en-US" dirty="0" err="1"/>
              <a:t>daarin</a:t>
            </a:r>
            <a:r>
              <a:rPr lang="en-US" dirty="0"/>
              <a:t>?</a:t>
            </a:r>
          </a:p>
          <a:p>
            <a:r>
              <a:rPr lang="en-US" b="1" dirty="0">
                <a:solidFill>
                  <a:srgbClr val="E84C4F"/>
                </a:solidFill>
              </a:rPr>
              <a:t>Meten</a:t>
            </a:r>
            <a:r>
              <a:rPr lang="en-US" dirty="0">
                <a:solidFill>
                  <a:srgbClr val="E84C4F"/>
                </a:solidFill>
              </a:rPr>
              <a:t> van </a:t>
            </a:r>
            <a:r>
              <a:rPr lang="en-US" dirty="0" err="1">
                <a:solidFill>
                  <a:srgbClr val="E84C4F"/>
                </a:solidFill>
              </a:rPr>
              <a:t>cognitieve</a:t>
            </a:r>
            <a:r>
              <a:rPr lang="en-US" dirty="0">
                <a:solidFill>
                  <a:srgbClr val="E84C4F"/>
                </a:solidFill>
              </a:rPr>
              <a:t> </a:t>
            </a:r>
            <a:r>
              <a:rPr lang="en-US" dirty="0" err="1">
                <a:solidFill>
                  <a:srgbClr val="E84C4F"/>
                </a:solidFill>
              </a:rPr>
              <a:t>stoornissen</a:t>
            </a:r>
            <a:endParaRPr lang="en-US" dirty="0">
              <a:solidFill>
                <a:srgbClr val="E84C4F"/>
              </a:solidFill>
            </a:endParaRPr>
          </a:p>
          <a:p>
            <a:r>
              <a:rPr lang="en-US" dirty="0" err="1">
                <a:solidFill>
                  <a:srgbClr val="518DCB"/>
                </a:solidFill>
              </a:rPr>
              <a:t>Cognitieve</a:t>
            </a:r>
            <a:r>
              <a:rPr lang="en-US" dirty="0">
                <a:solidFill>
                  <a:srgbClr val="518DCB"/>
                </a:solidFill>
              </a:rPr>
              <a:t> </a:t>
            </a:r>
            <a:r>
              <a:rPr lang="en-US" b="1" dirty="0" err="1">
                <a:solidFill>
                  <a:srgbClr val="518DCB"/>
                </a:solidFill>
              </a:rPr>
              <a:t>klachten</a:t>
            </a:r>
            <a:endParaRPr lang="en-US" b="1" dirty="0">
              <a:solidFill>
                <a:srgbClr val="518DCB"/>
              </a:solidFill>
            </a:endParaRPr>
          </a:p>
          <a:p>
            <a:r>
              <a:rPr lang="en-US" b="1" dirty="0" err="1"/>
              <a:t>Oorzaken</a:t>
            </a:r>
            <a:r>
              <a:rPr lang="en-US" b="1" dirty="0"/>
              <a:t> en </a:t>
            </a:r>
            <a:r>
              <a:rPr lang="en-US" b="1" dirty="0" err="1"/>
              <a:t>gevolgen</a:t>
            </a:r>
            <a:r>
              <a:rPr lang="en-US" b="1" dirty="0"/>
              <a:t> </a:t>
            </a:r>
            <a:r>
              <a:rPr lang="en-US" dirty="0"/>
              <a:t>van </a:t>
            </a:r>
            <a:r>
              <a:rPr lang="en-US" dirty="0" err="1"/>
              <a:t>cognitieve</a:t>
            </a:r>
            <a:r>
              <a:rPr lang="en-US" dirty="0"/>
              <a:t> </a:t>
            </a:r>
            <a:r>
              <a:rPr lang="en-US" dirty="0" err="1"/>
              <a:t>stoornissen</a:t>
            </a:r>
            <a:endParaRPr lang="en-US" dirty="0"/>
          </a:p>
          <a:p>
            <a:r>
              <a:rPr lang="en-US" dirty="0">
                <a:solidFill>
                  <a:srgbClr val="518DCB"/>
                </a:solidFill>
              </a:rPr>
              <a:t>Wat </a:t>
            </a:r>
            <a:r>
              <a:rPr lang="en-US" dirty="0" err="1">
                <a:solidFill>
                  <a:srgbClr val="518DCB"/>
                </a:solidFill>
              </a:rPr>
              <a:t>kun</a:t>
            </a:r>
            <a:r>
              <a:rPr lang="en-US" dirty="0">
                <a:solidFill>
                  <a:srgbClr val="518DCB"/>
                </a:solidFill>
              </a:rPr>
              <a:t> je </a:t>
            </a:r>
            <a:r>
              <a:rPr lang="en-US" dirty="0" err="1">
                <a:solidFill>
                  <a:srgbClr val="518DCB"/>
                </a:solidFill>
              </a:rPr>
              <a:t>eraan</a:t>
            </a:r>
            <a:r>
              <a:rPr lang="en-US" dirty="0">
                <a:solidFill>
                  <a:srgbClr val="518DCB"/>
                </a:solidFill>
              </a:rPr>
              <a:t> </a:t>
            </a:r>
            <a:r>
              <a:rPr lang="en-US" dirty="0" err="1">
                <a:solidFill>
                  <a:srgbClr val="518DCB"/>
                </a:solidFill>
              </a:rPr>
              <a:t>doen</a:t>
            </a:r>
            <a:r>
              <a:rPr lang="en-US" dirty="0">
                <a:solidFill>
                  <a:srgbClr val="518DCB"/>
                </a:solidFill>
              </a:rPr>
              <a:t>?</a:t>
            </a:r>
          </a:p>
          <a:p>
            <a:r>
              <a:rPr lang="en-US" b="1" dirty="0" err="1"/>
              <a:t>Vragen</a:t>
            </a:r>
            <a:endParaRPr lang="en-US" b="1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C4145A-874B-5B94-4EB0-17C367C064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6" r="43602"/>
          <a:stretch>
            <a:fillRect/>
          </a:stretch>
        </p:blipFill>
        <p:spPr>
          <a:xfrm>
            <a:off x="334964" y="1397244"/>
            <a:ext cx="2266598" cy="4493193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1EA002-822A-4353-8FC0-F9723EB41860}"/>
              </a:ext>
            </a:extLst>
          </p:cNvPr>
          <p:cNvSpPr/>
          <p:nvPr/>
        </p:nvSpPr>
        <p:spPr bwMode="auto">
          <a:xfrm>
            <a:off x="2186542" y="1268413"/>
            <a:ext cx="8682516" cy="5237198"/>
          </a:xfrm>
          <a:prstGeom prst="triangle">
            <a:avLst/>
          </a:prstGeom>
          <a:solidFill>
            <a:srgbClr val="F18A8D">
              <a:alpha val="50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4294" tIns="30956" rIns="64294" bIns="30956" numCol="1" rtlCol="0" anchor="ctr" anchorCtr="1" compatLnSpc="1">
            <a:prstTxWarp prst="textNoShape">
              <a:avLst/>
            </a:prstTxWarp>
          </a:bodyPr>
          <a:lstStyle/>
          <a:p>
            <a:pPr marL="89297" indent="-89297" algn="ctr" defTabSz="685800" eaLnBrk="0" fontAlgn="base">
              <a:spcBef>
                <a:spcPct val="0"/>
              </a:spcBef>
              <a:spcAft>
                <a:spcPct val="0"/>
              </a:spcAft>
            </a:pPr>
            <a:endParaRPr lang="nl-NL" sz="13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9" name="Picture 8" descr="Shape&#10;&#10;Description automatically generated with low confidence">
            <a:extLst>
              <a:ext uri="{FF2B5EF4-FFF2-40B4-BE49-F238E27FC236}">
                <a16:creationId xmlns:a16="http://schemas.microsoft.com/office/drawing/2014/main" id="{8FF1C40A-5F7B-40C8-9E04-B3865FF7A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7214" y="2203771"/>
            <a:ext cx="848916" cy="778367"/>
          </a:xfrm>
          <a:prstGeom prst="rect">
            <a:avLst/>
          </a:prstGeom>
        </p:spPr>
      </p:pic>
      <p:sp>
        <p:nvSpPr>
          <p:cNvPr id="24" name="Tijdelijke aanduiding voor inhoud 3">
            <a:extLst>
              <a:ext uri="{FF2B5EF4-FFF2-40B4-BE49-F238E27FC236}">
                <a16:creationId xmlns:a16="http://schemas.microsoft.com/office/drawing/2014/main" id="{5B1087A3-5DE0-46A9-919A-82022D864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75435" y="2898966"/>
            <a:ext cx="2244550" cy="49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0513" indent="-2905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Char char="•"/>
              <a:defRPr sz="3200">
                <a:solidFill>
                  <a:srgbClr val="00006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7556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DB2"/>
              </a:buClr>
              <a:buFont typeface="Arial" panose="020B0604020202020204" pitchFamily="34" charset="0"/>
              <a:buChar char="–"/>
              <a:defRPr sz="280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21285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Font typeface="Arial" panose="020B0604020202020204" pitchFamily="34" charset="0"/>
              <a:buChar char="–"/>
              <a:defRPr sz="280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557338" indent="-230188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Char char="•"/>
              <a:defRPr sz="280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900238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Char char="•"/>
              <a:defRPr sz="280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357438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814638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271838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729038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nl-NL" altLang="nl-NL" sz="2200" b="1" dirty="0">
                <a:solidFill>
                  <a:srgbClr val="518DCB"/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taal/spraak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7B1E9A6-6E40-BD88-8A69-FAA31224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Cognitieve</a:t>
            </a:r>
            <a:r>
              <a:rPr lang="en-US" dirty="0"/>
              <a:t> </a:t>
            </a:r>
            <a:r>
              <a:rPr lang="en-US" dirty="0" err="1"/>
              <a:t>functies</a:t>
            </a:r>
            <a:endParaRPr lang="nl-NL" dirty="0"/>
          </a:p>
        </p:txBody>
      </p:sp>
      <p:pic>
        <p:nvPicPr>
          <p:cNvPr id="13" name="Picture 12" descr="Shape&#10;&#10;Description automatically generated with low confidence">
            <a:extLst>
              <a:ext uri="{FF2B5EF4-FFF2-40B4-BE49-F238E27FC236}">
                <a16:creationId xmlns:a16="http://schemas.microsoft.com/office/drawing/2014/main" id="{FCFBE483-667E-40F5-932E-92BB0F7823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79" y="5293377"/>
            <a:ext cx="898290" cy="898290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low confidence">
            <a:extLst>
              <a:ext uri="{FF2B5EF4-FFF2-40B4-BE49-F238E27FC236}">
                <a16:creationId xmlns:a16="http://schemas.microsoft.com/office/drawing/2014/main" id="{479706BC-E64B-4F0C-8FE7-DF3822D76E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477" y="1861715"/>
            <a:ext cx="1050853" cy="1050853"/>
          </a:xfrm>
          <a:prstGeom prst="rect">
            <a:avLst/>
          </a:prstGeom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0A7B5660-8325-46AA-A413-EC3EDEC408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79" y="4249556"/>
            <a:ext cx="910671" cy="910671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low confidence">
            <a:extLst>
              <a:ext uri="{FF2B5EF4-FFF2-40B4-BE49-F238E27FC236}">
                <a16:creationId xmlns:a16="http://schemas.microsoft.com/office/drawing/2014/main" id="{D15196B7-42BC-40BE-8408-929B63610F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647" y="3211872"/>
            <a:ext cx="842337" cy="934007"/>
          </a:xfrm>
          <a:prstGeom prst="rect">
            <a:avLst/>
          </a:prstGeom>
        </p:spPr>
      </p:pic>
      <p:sp>
        <p:nvSpPr>
          <p:cNvPr id="23" name="Tijdelijke aanduiding voor inhoud 3">
            <a:extLst>
              <a:ext uri="{FF2B5EF4-FFF2-40B4-BE49-F238E27FC236}">
                <a16:creationId xmlns:a16="http://schemas.microsoft.com/office/drawing/2014/main" id="{81FA6ECC-3537-44E6-B3C5-D1F228232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589" y="2648889"/>
            <a:ext cx="7844772" cy="84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0513" indent="-2905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Char char="•"/>
              <a:defRPr sz="3200">
                <a:solidFill>
                  <a:srgbClr val="00006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7556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DB2"/>
              </a:buClr>
              <a:buFont typeface="Arial" panose="020B0604020202020204" pitchFamily="34" charset="0"/>
              <a:buChar char="–"/>
              <a:defRPr sz="280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21285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Font typeface="Arial" panose="020B0604020202020204" pitchFamily="34" charset="0"/>
              <a:buChar char="–"/>
              <a:defRPr sz="280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557338" indent="-230188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Char char="•"/>
              <a:defRPr sz="280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900238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Char char="•"/>
              <a:defRPr sz="280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357438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814638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271838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729038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altLang="nl-NL" sz="2200" b="1" dirty="0">
                <a:solidFill>
                  <a:srgbClr val="80181B"/>
                </a:solidFill>
                <a:latin typeface="Montserrat Medium" panose="020F0502020204030204" pitchFamily="2" charset="0"/>
                <a:cs typeface="Calibri" panose="020F0502020204030204" pitchFamily="34" charset="0"/>
              </a:rPr>
              <a:t>planning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nl-NL" sz="2200" b="1" dirty="0">
                <a:solidFill>
                  <a:srgbClr val="80181B"/>
                </a:solidFill>
                <a:latin typeface="Montserrat Medium" panose="020F0502020204030204" pitchFamily="2" charset="0"/>
                <a:cs typeface="Calibri" panose="020F0502020204030204" pitchFamily="34" charset="0"/>
              </a:rPr>
              <a:t>&amp; </a:t>
            </a:r>
            <a:r>
              <a:rPr lang="en-US" altLang="nl-NL" sz="2200" b="1" dirty="0" err="1">
                <a:solidFill>
                  <a:srgbClr val="80181B"/>
                </a:solidFill>
                <a:latin typeface="Montserrat Medium" panose="020F0502020204030204" pitchFamily="2" charset="0"/>
                <a:cs typeface="Calibri" panose="020F0502020204030204" pitchFamily="34" charset="0"/>
              </a:rPr>
              <a:t>uitvoering</a:t>
            </a:r>
            <a:endParaRPr lang="en-US" altLang="nl-NL" sz="2400" dirty="0">
              <a:solidFill>
                <a:srgbClr val="80181B"/>
              </a:solidFill>
              <a:latin typeface="Montserrat Medium" panose="020F0502020204030204" pitchFamily="2" charset="0"/>
              <a:cs typeface="Calibri" panose="020F0502020204030204" pitchFamily="34" charset="0"/>
            </a:endParaRPr>
          </a:p>
        </p:txBody>
      </p:sp>
      <p:sp>
        <p:nvSpPr>
          <p:cNvPr id="21" name="Tijdelijke aanduiding voor inhoud 3">
            <a:extLst>
              <a:ext uri="{FF2B5EF4-FFF2-40B4-BE49-F238E27FC236}">
                <a16:creationId xmlns:a16="http://schemas.microsoft.com/office/drawing/2014/main" id="{4883EA52-3BB7-4728-B4ED-097D408F4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1448" y="6024798"/>
            <a:ext cx="7844772" cy="50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0513" indent="-2905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Char char="•"/>
              <a:defRPr sz="3200">
                <a:solidFill>
                  <a:srgbClr val="00006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7556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DB2"/>
              </a:buClr>
              <a:buFont typeface="Arial" panose="020B0604020202020204" pitchFamily="34" charset="0"/>
              <a:buChar char="–"/>
              <a:defRPr sz="280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21285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Font typeface="Arial" panose="020B0604020202020204" pitchFamily="34" charset="0"/>
              <a:buChar char="–"/>
              <a:defRPr sz="280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557338" indent="-230188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Char char="•"/>
              <a:defRPr sz="280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900238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Char char="•"/>
              <a:defRPr sz="280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357438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814638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271838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729038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altLang="nl-NL" sz="2200" b="1" dirty="0" err="1">
                <a:solidFill>
                  <a:srgbClr val="80181B"/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informatieverwerking</a:t>
            </a:r>
            <a:endParaRPr lang="en-US" altLang="nl-NL" sz="2200" b="1" dirty="0">
              <a:solidFill>
                <a:srgbClr val="80181B"/>
              </a:solidFill>
              <a:latin typeface="Montserrat Medium" panose="000006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2" name="Tijdelijke aanduiding voor inhoud 3">
            <a:extLst>
              <a:ext uri="{FF2B5EF4-FFF2-40B4-BE49-F238E27FC236}">
                <a16:creationId xmlns:a16="http://schemas.microsoft.com/office/drawing/2014/main" id="{66F1EEA9-D525-473D-A7D4-487F03F91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589" y="3925821"/>
            <a:ext cx="7844772" cy="369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0513" indent="-2905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Char char="•"/>
              <a:defRPr sz="3200">
                <a:solidFill>
                  <a:srgbClr val="00006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7556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DB2"/>
              </a:buClr>
              <a:buFont typeface="Arial" panose="020B0604020202020204" pitchFamily="34" charset="0"/>
              <a:buChar char="–"/>
              <a:defRPr sz="280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21285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Font typeface="Arial" panose="020B0604020202020204" pitchFamily="34" charset="0"/>
              <a:buChar char="–"/>
              <a:defRPr sz="280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557338" indent="-230188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Char char="•"/>
              <a:defRPr sz="280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900238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Char char="•"/>
              <a:defRPr sz="280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357438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814638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271838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729038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altLang="nl-NL" sz="2200" b="1" dirty="0" err="1">
                <a:solidFill>
                  <a:srgbClr val="80181B"/>
                </a:solidFill>
                <a:latin typeface="Montserrat Medium" panose="020F0502020204030204" pitchFamily="2" charset="0"/>
                <a:cs typeface="Calibri" panose="020F0502020204030204" pitchFamily="34" charset="0"/>
              </a:rPr>
              <a:t>leren</a:t>
            </a:r>
            <a:r>
              <a:rPr lang="en-US" altLang="nl-NL" sz="2200" b="1" dirty="0">
                <a:solidFill>
                  <a:srgbClr val="80181B"/>
                </a:solidFill>
                <a:latin typeface="Montserrat Medium" panose="020F0502020204030204" pitchFamily="2" charset="0"/>
                <a:cs typeface="Calibri" panose="020F0502020204030204" pitchFamily="34" charset="0"/>
              </a:rPr>
              <a:t> en </a:t>
            </a:r>
            <a:r>
              <a:rPr lang="en-US" altLang="nl-NL" sz="2200" b="1" dirty="0" err="1">
                <a:solidFill>
                  <a:srgbClr val="80181B"/>
                </a:solidFill>
                <a:latin typeface="Montserrat Medium" panose="020F0502020204030204" pitchFamily="2" charset="0"/>
                <a:cs typeface="Calibri" panose="020F0502020204030204" pitchFamily="34" charset="0"/>
              </a:rPr>
              <a:t>geheugen</a:t>
            </a:r>
            <a:endParaRPr lang="en-US" altLang="nl-NL" sz="2200" b="1" dirty="0">
              <a:solidFill>
                <a:srgbClr val="80181B"/>
              </a:solidFill>
              <a:latin typeface="Montserrat Medium" panose="020F0502020204030204" pitchFamily="2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nl-NL" altLang="nl-NL" sz="2400" b="1" dirty="0">
              <a:latin typeface="+mn-lt"/>
            </a:endParaRP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10B75B1-B1FD-AA6A-AEF6-A4AA84E0535F}"/>
              </a:ext>
            </a:extLst>
          </p:cNvPr>
          <p:cNvSpPr txBox="1">
            <a:spLocks noChangeArrowheads="1"/>
          </p:cNvSpPr>
          <p:nvPr/>
        </p:nvSpPr>
        <p:spPr>
          <a:xfrm>
            <a:off x="2791448" y="4940279"/>
            <a:ext cx="7844772" cy="4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01E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1E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rgbClr val="001E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1E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800" kern="1200">
                <a:solidFill>
                  <a:srgbClr val="001E36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006DB2"/>
              </a:buClr>
              <a:buNone/>
              <a:defRPr/>
            </a:pPr>
            <a:r>
              <a:rPr lang="en-US" altLang="nl-NL" sz="2200" b="1" dirty="0" err="1">
                <a:solidFill>
                  <a:srgbClr val="80181B"/>
                </a:solidFill>
                <a:latin typeface="Montserrat Medium" panose="020F0502020204030204" pitchFamily="2" charset="0"/>
              </a:rPr>
              <a:t>aandacht</a:t>
            </a:r>
            <a:r>
              <a:rPr lang="en-US" altLang="nl-NL" sz="2200" b="1" dirty="0">
                <a:solidFill>
                  <a:srgbClr val="80181B"/>
                </a:solidFill>
                <a:latin typeface="Montserrat Medium" panose="020F0502020204030204" pitchFamily="2" charset="0"/>
              </a:rPr>
              <a:t> en </a:t>
            </a:r>
            <a:r>
              <a:rPr lang="en-US" altLang="nl-NL" sz="2200" b="1" dirty="0" err="1">
                <a:solidFill>
                  <a:srgbClr val="80181B"/>
                </a:solidFill>
                <a:latin typeface="Montserrat Medium" panose="020F0502020204030204" pitchFamily="2" charset="0"/>
              </a:rPr>
              <a:t>concentratie</a:t>
            </a:r>
            <a:endParaRPr lang="en-US" altLang="nl-NL" sz="2200" b="1" dirty="0">
              <a:solidFill>
                <a:srgbClr val="80181B"/>
              </a:solidFill>
              <a:latin typeface="Montserrat Medium" panose="020F050202020403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292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3" grpId="0"/>
      <p:bldP spid="21" grpId="0"/>
      <p:bldP spid="2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3206A7B7-33AA-D274-0F49-8AF3480548CA}"/>
              </a:ext>
            </a:extLst>
          </p:cNvPr>
          <p:cNvSpPr/>
          <p:nvPr/>
        </p:nvSpPr>
        <p:spPr bwMode="auto">
          <a:xfrm>
            <a:off x="2186542" y="1268413"/>
            <a:ext cx="8654522" cy="5221287"/>
          </a:xfrm>
          <a:prstGeom prst="triangle">
            <a:avLst/>
          </a:prstGeom>
          <a:solidFill>
            <a:srgbClr val="F18A8D">
              <a:alpha val="50000"/>
            </a:srgb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4294" tIns="30956" rIns="64294" bIns="30956" numCol="1" rtlCol="0" anchor="ctr" anchorCtr="1" compatLnSpc="1">
            <a:prstTxWarp prst="textNoShape">
              <a:avLst/>
            </a:prstTxWarp>
          </a:bodyPr>
          <a:lstStyle/>
          <a:p>
            <a:pPr marL="89297" indent="-89297" algn="ctr" defTabSz="685800" eaLnBrk="0" fontAlgn="base">
              <a:spcBef>
                <a:spcPct val="0"/>
              </a:spcBef>
              <a:spcAft>
                <a:spcPct val="0"/>
              </a:spcAft>
            </a:pPr>
            <a:endParaRPr lang="nl-NL" sz="135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4" name="Tijdelijke aanduiding voor inhoud 3">
            <a:extLst>
              <a:ext uri="{FF2B5EF4-FFF2-40B4-BE49-F238E27FC236}">
                <a16:creationId xmlns:a16="http://schemas.microsoft.com/office/drawing/2014/main" id="{5B1087A3-5DE0-46A9-919A-82022D8644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6586" y="2722303"/>
            <a:ext cx="2605414" cy="84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0513" indent="-2905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Char char="•"/>
              <a:defRPr sz="3200">
                <a:solidFill>
                  <a:srgbClr val="00006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7556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DB2"/>
              </a:buClr>
              <a:buFont typeface="Arial" panose="020B0604020202020204" pitchFamily="34" charset="0"/>
              <a:buChar char="–"/>
              <a:defRPr sz="280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21285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Font typeface="Arial" panose="020B0604020202020204" pitchFamily="34" charset="0"/>
              <a:buChar char="–"/>
              <a:defRPr sz="280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557338" indent="-230188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Char char="•"/>
              <a:defRPr sz="280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900238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Char char="•"/>
              <a:defRPr sz="280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357438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814638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271838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729038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nl-NL" altLang="nl-NL" sz="2400" b="1" dirty="0">
                <a:solidFill>
                  <a:srgbClr val="518DCB"/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taal/spraak: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altLang="nl-NL" sz="2400" dirty="0" err="1">
                <a:solidFill>
                  <a:srgbClr val="518DCB"/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woordvindings</a:t>
            </a:r>
            <a:r>
              <a:rPr lang="nl-NL" altLang="nl-NL" sz="2400" dirty="0">
                <a:solidFill>
                  <a:srgbClr val="518DCB"/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-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altLang="nl-NL" sz="2400" dirty="0">
                <a:solidFill>
                  <a:srgbClr val="518DCB"/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problemen</a:t>
            </a:r>
            <a:endParaRPr lang="nl-NL" sz="2400" dirty="0">
              <a:solidFill>
                <a:srgbClr val="518DCB"/>
              </a:solidFill>
              <a:latin typeface="Montserrat Medium" panose="000006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21" name="Tijdelijke aanduiding voor inhoud 3">
            <a:extLst>
              <a:ext uri="{FF2B5EF4-FFF2-40B4-BE49-F238E27FC236}">
                <a16:creationId xmlns:a16="http://schemas.microsoft.com/office/drawing/2014/main" id="{4883EA52-3BB7-4728-B4ED-097D408F4F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3217" y="5751397"/>
            <a:ext cx="9069166" cy="84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0513" indent="-2905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Char char="•"/>
              <a:defRPr sz="3200">
                <a:solidFill>
                  <a:srgbClr val="00006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7556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DB2"/>
              </a:buClr>
              <a:buFont typeface="Arial" panose="020B0604020202020204" pitchFamily="34" charset="0"/>
              <a:buChar char="–"/>
              <a:defRPr sz="280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21285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Font typeface="Arial" panose="020B0604020202020204" pitchFamily="34" charset="0"/>
              <a:buChar char="–"/>
              <a:defRPr sz="280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557338" indent="-230188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Char char="•"/>
              <a:defRPr sz="280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900238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Char char="•"/>
              <a:defRPr sz="280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357438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814638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271838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729038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altLang="nl-NL" sz="2400" b="1" dirty="0" err="1">
                <a:solidFill>
                  <a:srgbClr val="00263E"/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informatieverwerking</a:t>
            </a:r>
            <a:r>
              <a:rPr lang="en-US" altLang="nl-NL" sz="2400" b="1" dirty="0">
                <a:solidFill>
                  <a:srgbClr val="00263E"/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nl-NL" sz="2400" dirty="0" err="1">
                <a:solidFill>
                  <a:srgbClr val="8A2A2D"/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traagheid</a:t>
            </a:r>
            <a:r>
              <a:rPr lang="en-US" altLang="nl-NL" sz="2400" dirty="0">
                <a:solidFill>
                  <a:srgbClr val="8A2A2D"/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, </a:t>
            </a:r>
            <a:r>
              <a:rPr lang="en-US" altLang="nl-NL" sz="2400" dirty="0" err="1">
                <a:solidFill>
                  <a:srgbClr val="8A2A2D"/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moeite</a:t>
            </a:r>
            <a:r>
              <a:rPr lang="en-US" altLang="nl-NL" sz="2400" dirty="0">
                <a:solidFill>
                  <a:srgbClr val="8A2A2D"/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 met </a:t>
            </a:r>
            <a:r>
              <a:rPr lang="en-US" altLang="nl-NL" sz="2400" dirty="0" err="1">
                <a:solidFill>
                  <a:srgbClr val="8A2A2D"/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tijdsdruk</a:t>
            </a:r>
            <a:r>
              <a:rPr lang="en-US" altLang="nl-NL" sz="2400" dirty="0">
                <a:solidFill>
                  <a:srgbClr val="8A2A2D"/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, </a:t>
            </a:r>
            <a:r>
              <a:rPr lang="en-US" altLang="nl-NL" sz="2400" dirty="0" err="1">
                <a:solidFill>
                  <a:srgbClr val="8A2A2D"/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overprikkeling</a:t>
            </a:r>
            <a:endParaRPr lang="nl-NL" altLang="nl-NL" sz="2400" dirty="0">
              <a:solidFill>
                <a:srgbClr val="8A2A2D"/>
              </a:solidFill>
              <a:latin typeface="Montserrat Medium" panose="000006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7B1E9A6-6E40-BD88-8A69-FAA312243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Cognitieve</a:t>
            </a:r>
            <a:r>
              <a:rPr lang="en-US" dirty="0"/>
              <a:t> </a:t>
            </a:r>
            <a:r>
              <a:rPr lang="en-US" dirty="0" err="1">
                <a:solidFill>
                  <a:srgbClr val="F18A8D"/>
                </a:solidFill>
                <a:ea typeface="+mn-ea"/>
              </a:rPr>
              <a:t>stoornissen</a:t>
            </a:r>
            <a:endParaRPr lang="nl-NL" dirty="0">
              <a:solidFill>
                <a:srgbClr val="F18A8D"/>
              </a:solidFill>
              <a:highlight>
                <a:srgbClr val="FFFF00"/>
              </a:highlight>
              <a:ea typeface="+mn-ea"/>
            </a:endParaRPr>
          </a:p>
        </p:txBody>
      </p:sp>
      <p:sp>
        <p:nvSpPr>
          <p:cNvPr id="8195" name="Tijdelijke aanduiding voor inhoud 3">
            <a:extLst>
              <a:ext uri="{FF2B5EF4-FFF2-40B4-BE49-F238E27FC236}">
                <a16:creationId xmlns:a16="http://schemas.microsoft.com/office/drawing/2014/main" id="{FEA448AC-56B9-4FDB-96B2-72AFC90677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27770" y="4788792"/>
            <a:ext cx="11430000" cy="848917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altLang="nl-NL" sz="2400" b="1" dirty="0" err="1">
                <a:solidFill>
                  <a:srgbClr val="00263E"/>
                </a:solidFill>
                <a:latin typeface="Montserrat Medium" panose="00000600000000000000" pitchFamily="2" charset="0"/>
              </a:rPr>
              <a:t>aandacht</a:t>
            </a:r>
            <a:r>
              <a:rPr lang="en-US" altLang="nl-NL" sz="2400" b="1" dirty="0">
                <a:solidFill>
                  <a:srgbClr val="00263E"/>
                </a:solidFill>
                <a:latin typeface="Montserrat Medium" panose="00000600000000000000" pitchFamily="2" charset="0"/>
              </a:rPr>
              <a:t> en </a:t>
            </a:r>
            <a:r>
              <a:rPr lang="en-US" altLang="nl-NL" sz="2400" b="1" dirty="0" err="1">
                <a:solidFill>
                  <a:srgbClr val="00263E"/>
                </a:solidFill>
                <a:latin typeface="Montserrat Medium" panose="00000600000000000000" pitchFamily="2" charset="0"/>
              </a:rPr>
              <a:t>concentratie</a:t>
            </a:r>
            <a:r>
              <a:rPr lang="en-US" altLang="nl-NL" sz="2400" b="1" dirty="0">
                <a:solidFill>
                  <a:srgbClr val="00263E"/>
                </a:solidFill>
                <a:latin typeface="Montserrat Medium" panose="00000600000000000000" pitchFamily="2" charset="0"/>
              </a:rPr>
              <a:t>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nl-NL" sz="2400" dirty="0" err="1">
                <a:solidFill>
                  <a:srgbClr val="8A2A2D"/>
                </a:solidFill>
                <a:latin typeface="Montserrat Medium" panose="00000600000000000000" pitchFamily="2" charset="0"/>
              </a:rPr>
              <a:t>afgeleid</a:t>
            </a:r>
            <a:r>
              <a:rPr lang="en-US" altLang="nl-NL" sz="2400" dirty="0">
                <a:solidFill>
                  <a:srgbClr val="8A2A2D"/>
                </a:solidFill>
                <a:latin typeface="Montserrat Medium" panose="00000600000000000000" pitchFamily="2" charset="0"/>
              </a:rPr>
              <a:t> </a:t>
            </a:r>
            <a:r>
              <a:rPr lang="en-US" altLang="nl-NL" sz="2400" dirty="0" err="1">
                <a:solidFill>
                  <a:srgbClr val="8A2A2D"/>
                </a:solidFill>
                <a:latin typeface="Montserrat Medium" panose="00000600000000000000" pitchFamily="2" charset="0"/>
              </a:rPr>
              <a:t>zijn</a:t>
            </a:r>
            <a:r>
              <a:rPr lang="en-US" altLang="nl-NL" sz="2400" dirty="0">
                <a:solidFill>
                  <a:srgbClr val="8A2A2D"/>
                </a:solidFill>
                <a:latin typeface="Montserrat Medium" panose="00000600000000000000" pitchFamily="2" charset="0"/>
              </a:rPr>
              <a:t>, </a:t>
            </a:r>
            <a:r>
              <a:rPr lang="en-US" altLang="nl-NL" sz="2400" dirty="0" err="1">
                <a:solidFill>
                  <a:srgbClr val="8A2A2D"/>
                </a:solidFill>
                <a:latin typeface="Montserrat Medium" panose="00000600000000000000" pitchFamily="2" charset="0"/>
                <a:cs typeface="Calibri Light" panose="020F0302020204030204" pitchFamily="34" charset="0"/>
              </a:rPr>
              <a:t>moeilijk</a:t>
            </a:r>
            <a:r>
              <a:rPr lang="en-US" altLang="nl-NL" sz="2400" dirty="0">
                <a:solidFill>
                  <a:srgbClr val="8A2A2D"/>
                </a:solidFill>
                <a:latin typeface="Montserrat Medium" panose="00000600000000000000" pitchFamily="2" charset="0"/>
              </a:rPr>
              <a:t> </a:t>
            </a:r>
            <a:r>
              <a:rPr lang="en-US" altLang="nl-NL" sz="2400" dirty="0" err="1">
                <a:solidFill>
                  <a:srgbClr val="8A2A2D"/>
                </a:solidFill>
                <a:latin typeface="Montserrat Medium" panose="00000600000000000000" pitchFamily="2" charset="0"/>
              </a:rPr>
              <a:t>switchen</a:t>
            </a:r>
            <a:endParaRPr lang="nl-NL" altLang="nl-NL" sz="2400" dirty="0">
              <a:solidFill>
                <a:srgbClr val="8A2A2D"/>
              </a:solidFill>
              <a:latin typeface="Montserrat Medium" panose="00000600000000000000" pitchFamily="2" charset="0"/>
            </a:endParaRPr>
          </a:p>
        </p:txBody>
      </p:sp>
      <p:sp>
        <p:nvSpPr>
          <p:cNvPr id="22" name="Tijdelijke aanduiding voor inhoud 3">
            <a:extLst>
              <a:ext uri="{FF2B5EF4-FFF2-40B4-BE49-F238E27FC236}">
                <a16:creationId xmlns:a16="http://schemas.microsoft.com/office/drawing/2014/main" id="{66F1EEA9-D525-473D-A7D4-487F03F91C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2326" y="3861479"/>
            <a:ext cx="7844772" cy="848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0513" indent="-2905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Char char="•"/>
              <a:defRPr sz="3200">
                <a:solidFill>
                  <a:srgbClr val="00006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7556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DB2"/>
              </a:buClr>
              <a:buFont typeface="Arial" panose="020B0604020202020204" pitchFamily="34" charset="0"/>
              <a:buChar char="–"/>
              <a:defRPr sz="280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21285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Font typeface="Arial" panose="020B0604020202020204" pitchFamily="34" charset="0"/>
              <a:buChar char="–"/>
              <a:defRPr sz="280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557338" indent="-230188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Char char="•"/>
              <a:defRPr sz="280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900238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Char char="•"/>
              <a:defRPr sz="280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357438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814638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271838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729038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altLang="nl-NL" sz="2400" b="1" dirty="0" err="1">
                <a:solidFill>
                  <a:srgbClr val="00263E"/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leren</a:t>
            </a:r>
            <a:r>
              <a:rPr lang="en-US" altLang="nl-NL" sz="2400" b="1" dirty="0">
                <a:solidFill>
                  <a:srgbClr val="00263E"/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 en </a:t>
            </a:r>
            <a:r>
              <a:rPr lang="en-US" altLang="nl-NL" sz="2400" b="1" dirty="0" err="1">
                <a:solidFill>
                  <a:srgbClr val="00263E"/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geheugen</a:t>
            </a:r>
            <a:r>
              <a:rPr lang="en-US" altLang="nl-NL" sz="2400" b="1" dirty="0">
                <a:solidFill>
                  <a:srgbClr val="00263E"/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nl-NL" sz="2400" dirty="0" err="1">
                <a:solidFill>
                  <a:srgbClr val="8A2A2D"/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vergeetachtigheid</a:t>
            </a:r>
            <a:endParaRPr lang="en-US" altLang="nl-NL" sz="2400" dirty="0">
              <a:solidFill>
                <a:srgbClr val="8A2A2D"/>
              </a:solidFill>
              <a:latin typeface="Montserrat Medium" panose="00000600000000000000" pitchFamily="2" charset="0"/>
              <a:cs typeface="Calibri" panose="020F050202020403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nl-NL" altLang="nl-NL" sz="2400" b="1" dirty="0">
              <a:latin typeface="+mn-lt"/>
            </a:endParaRPr>
          </a:p>
        </p:txBody>
      </p:sp>
      <p:sp>
        <p:nvSpPr>
          <p:cNvPr id="23" name="Tijdelijke aanduiding voor inhoud 3">
            <a:extLst>
              <a:ext uri="{FF2B5EF4-FFF2-40B4-BE49-F238E27FC236}">
                <a16:creationId xmlns:a16="http://schemas.microsoft.com/office/drawing/2014/main" id="{81FA6ECC-3537-44E6-B3C5-D1F2282328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1417" y="2600259"/>
            <a:ext cx="7844772" cy="109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90513" indent="-2905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Char char="•"/>
              <a:defRPr sz="3200">
                <a:solidFill>
                  <a:srgbClr val="000066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7556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DB2"/>
              </a:buClr>
              <a:buFont typeface="Arial" panose="020B0604020202020204" pitchFamily="34" charset="0"/>
              <a:buChar char="–"/>
              <a:defRPr sz="280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212850" indent="-3429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Font typeface="Arial" panose="020B0604020202020204" pitchFamily="34" charset="0"/>
              <a:buChar char="–"/>
              <a:defRPr sz="280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557338" indent="-230188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Char char="•"/>
              <a:defRPr sz="280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900238" indent="-228600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rgbClr val="006DB2"/>
              </a:buClr>
              <a:buChar char="•"/>
              <a:defRPr sz="2800">
                <a:solidFill>
                  <a:srgbClr val="000066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 marL="2357438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6pPr>
            <a:lvl7pPr marL="2814638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7pPr>
            <a:lvl8pPr marL="3271838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8pPr>
            <a:lvl9pPr marL="3729038" indent="-228600" algn="l" rtl="0" fontAlgn="base">
              <a:spcBef>
                <a:spcPct val="40000"/>
              </a:spcBef>
              <a:spcAft>
                <a:spcPct val="0"/>
              </a:spcAft>
              <a:buClr>
                <a:srgbClr val="0033CC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altLang="nl-NL" sz="2400" b="1" dirty="0">
                <a:solidFill>
                  <a:srgbClr val="00263E"/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planning/</a:t>
            </a:r>
            <a:br>
              <a:rPr lang="en-US" altLang="nl-NL" sz="2400" b="1" dirty="0">
                <a:solidFill>
                  <a:srgbClr val="00263E"/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</a:br>
            <a:r>
              <a:rPr lang="en-US" altLang="nl-NL" sz="2400" b="1" dirty="0" err="1">
                <a:solidFill>
                  <a:srgbClr val="00263E"/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uitvoering</a:t>
            </a:r>
            <a:r>
              <a:rPr lang="en-US" altLang="nl-NL" sz="2400" b="1" dirty="0">
                <a:solidFill>
                  <a:srgbClr val="00263E"/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nl-NL" sz="2200" dirty="0" err="1">
                <a:solidFill>
                  <a:srgbClr val="8A2A2D"/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moeilijk</a:t>
            </a:r>
            <a:r>
              <a:rPr lang="en-US" altLang="nl-NL" sz="2200" dirty="0">
                <a:solidFill>
                  <a:srgbClr val="8A2A2D"/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 </a:t>
            </a:r>
            <a:r>
              <a:rPr lang="en-US" altLang="nl-NL" sz="2200" dirty="0" err="1">
                <a:solidFill>
                  <a:srgbClr val="8A2A2D"/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starten</a:t>
            </a:r>
            <a:r>
              <a:rPr lang="en-US" altLang="nl-NL" sz="2200" dirty="0">
                <a:solidFill>
                  <a:srgbClr val="8A2A2D"/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, </a:t>
            </a:r>
            <a:r>
              <a:rPr lang="en-US" altLang="nl-NL" sz="2200" dirty="0" err="1">
                <a:solidFill>
                  <a:srgbClr val="8A2A2D"/>
                </a:solidFill>
                <a:latin typeface="Montserrat Medium" panose="00000600000000000000" pitchFamily="2" charset="0"/>
                <a:cs typeface="Calibri" panose="020F0502020204030204" pitchFamily="34" charset="0"/>
              </a:rPr>
              <a:t>chaotisch</a:t>
            </a:r>
            <a:endParaRPr lang="en-US" altLang="nl-NL" sz="2200" dirty="0">
              <a:solidFill>
                <a:srgbClr val="8A2A2D"/>
              </a:solidFill>
              <a:latin typeface="Montserrat Medium" panose="00000600000000000000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90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AFA12A-53A0-80BE-8364-360A4BE71D44}"/>
              </a:ext>
            </a:extLst>
          </p:cNvPr>
          <p:cNvSpPr/>
          <p:nvPr/>
        </p:nvSpPr>
        <p:spPr>
          <a:xfrm>
            <a:off x="0" y="1315214"/>
            <a:ext cx="12192000" cy="4605526"/>
          </a:xfrm>
          <a:prstGeom prst="rect">
            <a:avLst/>
          </a:prstGeom>
          <a:solidFill>
            <a:srgbClr val="FFFFFF"/>
          </a:solidFill>
          <a:ln w="25400" cap="flat">
            <a:solidFill>
              <a:schemeClr val="bg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8194" name="Titel 2">
            <a:extLst>
              <a:ext uri="{FF2B5EF4-FFF2-40B4-BE49-F238E27FC236}">
                <a16:creationId xmlns:a16="http://schemas.microsoft.com/office/drawing/2014/main" id="{4085F159-85A9-4ADA-8F39-588C3450FA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dirty="0" err="1"/>
              <a:t>Cognitieve</a:t>
            </a:r>
            <a:r>
              <a:rPr lang="en-US" altLang="nl-NL" dirty="0"/>
              <a:t> </a:t>
            </a:r>
            <a:r>
              <a:rPr lang="en-US" altLang="nl-NL" dirty="0" err="1"/>
              <a:t>stoornissen</a:t>
            </a:r>
            <a:r>
              <a:rPr lang="en-US" altLang="nl-NL" dirty="0"/>
              <a:t> </a:t>
            </a:r>
            <a:r>
              <a:rPr lang="en-US" altLang="nl-NL" dirty="0" err="1"/>
              <a:t>meten</a:t>
            </a:r>
            <a:endParaRPr lang="nl-NL" altLang="nl-NL" b="0" dirty="0"/>
          </a:p>
        </p:txBody>
      </p:sp>
      <p:sp>
        <p:nvSpPr>
          <p:cNvPr id="8195" name="Tijdelijke aanduiding voor inhoud 3">
            <a:extLst>
              <a:ext uri="{FF2B5EF4-FFF2-40B4-BE49-F238E27FC236}">
                <a16:creationId xmlns:a16="http://schemas.microsoft.com/office/drawing/2014/main" id="{FEA448AC-56B9-4FDB-96B2-72AFC90677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2960" y="1359481"/>
            <a:ext cx="6146800" cy="4744585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nl-NL" sz="2400" b="1" dirty="0">
              <a:latin typeface="Montserrat SemiBold" panose="00000700000000000000" pitchFamily="2" charset="0"/>
            </a:endParaRPr>
          </a:p>
          <a:p>
            <a:pPr marL="0" indent="0">
              <a:buNone/>
            </a:pPr>
            <a:r>
              <a:rPr lang="en-US" altLang="nl-NL" sz="2400" b="1" dirty="0" err="1">
                <a:latin typeface="Montserrat SemiBold" panose="00000700000000000000" pitchFamily="2" charset="0"/>
              </a:rPr>
              <a:t>Neuropsychologische</a:t>
            </a:r>
            <a:r>
              <a:rPr lang="en-US" altLang="nl-NL" sz="2400" b="1" dirty="0">
                <a:latin typeface="Montserrat SemiBold" panose="00000700000000000000" pitchFamily="2" charset="0"/>
              </a:rPr>
              <a:t> tests</a:t>
            </a:r>
          </a:p>
          <a:p>
            <a:pPr marL="0" indent="0">
              <a:buNone/>
            </a:pPr>
            <a:r>
              <a:rPr lang="en-US" altLang="nl-NL" sz="2400" dirty="0"/>
              <a:t>Testen van </a:t>
            </a:r>
            <a:r>
              <a:rPr lang="en-US" altLang="nl-NL" sz="2400" dirty="0" err="1"/>
              <a:t>vaardigheden</a:t>
            </a:r>
            <a:r>
              <a:rPr lang="en-US" altLang="nl-NL" sz="2400" dirty="0"/>
              <a:t>: </a:t>
            </a:r>
            <a:r>
              <a:rPr lang="en-US" altLang="nl-NL" sz="2400" dirty="0" err="1"/>
              <a:t>concentratietest</a:t>
            </a:r>
            <a:r>
              <a:rPr lang="en-US" altLang="nl-NL" sz="2400" dirty="0"/>
              <a:t> of </a:t>
            </a:r>
            <a:r>
              <a:rPr lang="en-US" altLang="nl-NL" sz="2400" dirty="0" err="1"/>
              <a:t>boodschappenlijst</a:t>
            </a:r>
            <a:r>
              <a:rPr lang="en-US" altLang="nl-NL" sz="2400" dirty="0"/>
              <a:t> </a:t>
            </a:r>
            <a:r>
              <a:rPr lang="en-US" altLang="nl-NL" sz="2400" dirty="0" err="1"/>
              <a:t>onthouden</a:t>
            </a:r>
            <a:endParaRPr lang="en-US" altLang="nl-NL" sz="2400" dirty="0"/>
          </a:p>
          <a:p>
            <a:r>
              <a:rPr lang="en-US" altLang="nl-NL" sz="2400" dirty="0" err="1"/>
              <a:t>snelheid</a:t>
            </a:r>
            <a:endParaRPr lang="en-US" altLang="nl-NL" sz="2400" dirty="0"/>
          </a:p>
          <a:p>
            <a:r>
              <a:rPr lang="en-US" altLang="nl-NL" sz="2400" dirty="0" err="1"/>
              <a:t>aantal</a:t>
            </a:r>
            <a:r>
              <a:rPr lang="en-US" altLang="nl-NL" sz="2400" dirty="0"/>
              <a:t> </a:t>
            </a:r>
            <a:r>
              <a:rPr lang="en-US" altLang="nl-NL" sz="2400" dirty="0" err="1"/>
              <a:t>goed</a:t>
            </a:r>
            <a:endParaRPr lang="en-US" altLang="nl-NL" sz="2400" dirty="0"/>
          </a:p>
          <a:p>
            <a:pPr marL="0" indent="0">
              <a:buNone/>
            </a:pPr>
            <a:endParaRPr lang="nl-NL" altLang="nl-NL" sz="2400" i="1" dirty="0"/>
          </a:p>
          <a:p>
            <a:pPr marL="0" indent="0">
              <a:buNone/>
            </a:pPr>
            <a:r>
              <a:rPr lang="nl-NL" altLang="nl-NL" sz="2400" i="1" dirty="0"/>
              <a:t>Test:</a:t>
            </a:r>
          </a:p>
          <a:p>
            <a:endParaRPr lang="nl-NL" altLang="nl-NL" sz="2400" i="1" dirty="0"/>
          </a:p>
          <a:p>
            <a:pPr marL="0" indent="0">
              <a:buNone/>
            </a:pPr>
            <a:endParaRPr lang="nl-NL" altLang="nl-NL" sz="2400" i="1" dirty="0"/>
          </a:p>
          <a:p>
            <a:endParaRPr lang="nl-NL" altLang="nl-NL" sz="2400" dirty="0"/>
          </a:p>
          <a:p>
            <a:endParaRPr lang="nl-NL" altLang="nl-NL" sz="2400" dirty="0"/>
          </a:p>
          <a:p>
            <a:endParaRPr lang="nl-NL" altLang="nl-NL" sz="2400" dirty="0"/>
          </a:p>
          <a:p>
            <a:endParaRPr lang="nl-NL" altLang="nl-NL" sz="2400" dirty="0"/>
          </a:p>
          <a:p>
            <a:endParaRPr lang="nl-NL" altLang="nl-NL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2BF5AF-9CDC-900E-7434-A1BEAD39E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374" y="4957489"/>
            <a:ext cx="8163252" cy="9632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FD26AC-50B8-C7ED-C1CC-6C420DB06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374" y="4957489"/>
            <a:ext cx="8163252" cy="9693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6E5B98-AA82-2A5D-D369-269CA1B9F75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993"/>
          <a:stretch>
            <a:fillRect/>
          </a:stretch>
        </p:blipFill>
        <p:spPr>
          <a:xfrm>
            <a:off x="6969760" y="1300389"/>
            <a:ext cx="4892798" cy="3440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274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8350F-A048-D9C3-584F-7FF10397B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Cognitieve</a:t>
            </a:r>
            <a:r>
              <a:rPr lang="en-US" dirty="0"/>
              <a:t> </a:t>
            </a:r>
            <a:r>
              <a:rPr lang="en-US" dirty="0" err="1"/>
              <a:t>stoornissen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</a:t>
            </a:r>
            <a:r>
              <a:rPr lang="en-US" dirty="0" err="1"/>
              <a:t>mensen</a:t>
            </a:r>
            <a:r>
              <a:rPr lang="en-US" dirty="0"/>
              <a:t> met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hersentumor</a:t>
            </a:r>
            <a:endParaRPr lang="nl-NL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286C05-F56F-46BA-758A-473300725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385629"/>
            <a:ext cx="11430000" cy="6870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err="1"/>
              <a:t>Vergelijking</a:t>
            </a:r>
            <a:r>
              <a:rPr lang="en-US" sz="2200" dirty="0"/>
              <a:t> met scores van </a:t>
            </a:r>
            <a:r>
              <a:rPr lang="en-US" sz="2200" dirty="0" err="1"/>
              <a:t>gezonde</a:t>
            </a:r>
            <a:r>
              <a:rPr lang="en-US" sz="2200" dirty="0"/>
              <a:t> </a:t>
            </a:r>
            <a:r>
              <a:rPr lang="en-US" sz="2200" dirty="0" err="1"/>
              <a:t>mensen</a:t>
            </a:r>
            <a:r>
              <a:rPr lang="en-US" sz="2200" dirty="0"/>
              <a:t> met </a:t>
            </a:r>
            <a:r>
              <a:rPr lang="en-US" sz="2200" dirty="0" err="1"/>
              <a:t>dezelfde</a:t>
            </a:r>
            <a:r>
              <a:rPr lang="en-US" sz="2200" dirty="0"/>
              <a:t> </a:t>
            </a:r>
            <a:r>
              <a:rPr lang="en-US" sz="2200" dirty="0" err="1"/>
              <a:t>achtergrond</a:t>
            </a:r>
            <a:endParaRPr lang="en-US" sz="2200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473F78-B029-5203-A7AA-A30B2906B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0393" y="1905530"/>
            <a:ext cx="12787193" cy="1895843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420792BD-B819-9C22-414F-C940899B3174}"/>
              </a:ext>
            </a:extLst>
          </p:cNvPr>
          <p:cNvSpPr txBox="1">
            <a:spLocks/>
          </p:cNvSpPr>
          <p:nvPr/>
        </p:nvSpPr>
        <p:spPr>
          <a:xfrm>
            <a:off x="3581400" y="3986522"/>
            <a:ext cx="9311640" cy="2612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90513" marR="0" indent="-290513" algn="l" defTabSz="914400" rtl="0" latinLnBrk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6DB2"/>
              </a:buClr>
              <a:buSzPct val="100000"/>
              <a:buFontTx/>
              <a:buChar char="•"/>
              <a:tabLst/>
              <a:defRPr sz="2500" b="0" i="0" u="none" strike="noStrike" cap="none" spc="0" baseline="0">
                <a:solidFill>
                  <a:srgbClr val="752120"/>
                </a:solidFill>
                <a:uFillTx/>
                <a:latin typeface="Montserrat Medium" panose="00000600000000000000" pitchFamily="2" charset="0"/>
                <a:ea typeface="Montserrat Medium" panose="00000600000000000000" pitchFamily="2" charset="0"/>
                <a:cs typeface="Montserrat Medium" panose="00000600000000000000" pitchFamily="2" charset="0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>
              <a:buNone/>
            </a:pPr>
            <a:r>
              <a:rPr lang="en-US" b="1" dirty="0" err="1"/>
              <a:t>Cognitieve</a:t>
            </a:r>
            <a:r>
              <a:rPr lang="en-US" b="1" dirty="0"/>
              <a:t> </a:t>
            </a:r>
            <a:r>
              <a:rPr lang="en-US" b="1" dirty="0" err="1"/>
              <a:t>stoornissen</a:t>
            </a:r>
            <a:endParaRPr lang="en-US" b="1" dirty="0"/>
          </a:p>
          <a:p>
            <a:r>
              <a:rPr lang="en-US" dirty="0" err="1">
                <a:solidFill>
                  <a:srgbClr val="E84C4F"/>
                </a:solidFill>
              </a:rPr>
              <a:t>bij</a:t>
            </a:r>
            <a:r>
              <a:rPr lang="en-US" dirty="0">
                <a:solidFill>
                  <a:srgbClr val="E84C4F"/>
                </a:solidFill>
              </a:rPr>
              <a:t> </a:t>
            </a:r>
            <a:r>
              <a:rPr lang="en-US" b="1" dirty="0" err="1">
                <a:solidFill>
                  <a:srgbClr val="E84C4F"/>
                </a:solidFill>
              </a:rPr>
              <a:t>veel</a:t>
            </a:r>
            <a:r>
              <a:rPr lang="en-US" dirty="0">
                <a:solidFill>
                  <a:srgbClr val="E84C4F"/>
                </a:solidFill>
              </a:rPr>
              <a:t> </a:t>
            </a:r>
            <a:r>
              <a:rPr lang="en-US" dirty="0" err="1">
                <a:solidFill>
                  <a:srgbClr val="E84C4F"/>
                </a:solidFill>
              </a:rPr>
              <a:t>hersentumorpatiënten</a:t>
            </a:r>
            <a:endParaRPr lang="en-US" dirty="0">
              <a:solidFill>
                <a:srgbClr val="E84C4F"/>
              </a:solidFill>
            </a:endParaRPr>
          </a:p>
          <a:p>
            <a:r>
              <a:rPr lang="en-US" b="1" dirty="0" err="1">
                <a:solidFill>
                  <a:srgbClr val="E84C4F"/>
                </a:solidFill>
              </a:rPr>
              <a:t>milde</a:t>
            </a:r>
            <a:r>
              <a:rPr lang="en-US" b="1" dirty="0">
                <a:solidFill>
                  <a:srgbClr val="E84C4F"/>
                </a:solidFill>
              </a:rPr>
              <a:t> tot </a:t>
            </a:r>
            <a:r>
              <a:rPr lang="en-US" b="1" dirty="0" err="1">
                <a:solidFill>
                  <a:srgbClr val="E84C4F"/>
                </a:solidFill>
              </a:rPr>
              <a:t>matige</a:t>
            </a:r>
            <a:r>
              <a:rPr lang="en-US" b="1" dirty="0">
                <a:solidFill>
                  <a:srgbClr val="E84C4F"/>
                </a:solidFill>
              </a:rPr>
              <a:t> </a:t>
            </a:r>
            <a:r>
              <a:rPr lang="en-US" dirty="0" err="1">
                <a:solidFill>
                  <a:srgbClr val="E84C4F"/>
                </a:solidFill>
              </a:rPr>
              <a:t>ernst</a:t>
            </a:r>
            <a:endParaRPr lang="en-US" dirty="0">
              <a:solidFill>
                <a:srgbClr val="E84C4F"/>
              </a:solidFill>
            </a:endParaRPr>
          </a:p>
          <a:p>
            <a:r>
              <a:rPr lang="en-US" b="1" dirty="0" err="1">
                <a:solidFill>
                  <a:srgbClr val="E84C4F"/>
                </a:solidFill>
              </a:rPr>
              <a:t>meerdere</a:t>
            </a:r>
            <a:r>
              <a:rPr lang="en-US" dirty="0">
                <a:solidFill>
                  <a:srgbClr val="E84C4F"/>
                </a:solidFill>
              </a:rPr>
              <a:t> </a:t>
            </a:r>
            <a:r>
              <a:rPr lang="en-US" dirty="0" err="1">
                <a:solidFill>
                  <a:srgbClr val="E84C4F"/>
                </a:solidFill>
              </a:rPr>
              <a:t>cognitieve</a:t>
            </a:r>
            <a:r>
              <a:rPr lang="en-US" dirty="0">
                <a:solidFill>
                  <a:srgbClr val="E84C4F"/>
                </a:solidFill>
              </a:rPr>
              <a:t> </a:t>
            </a:r>
            <a:r>
              <a:rPr lang="en-US" dirty="0" err="1">
                <a:solidFill>
                  <a:srgbClr val="E84C4F"/>
                </a:solidFill>
              </a:rPr>
              <a:t>stoornissen</a:t>
            </a:r>
            <a:endParaRPr lang="en-US" dirty="0">
              <a:solidFill>
                <a:srgbClr val="E84C4F"/>
              </a:solidFill>
            </a:endParaRPr>
          </a:p>
          <a:p>
            <a:r>
              <a:rPr lang="en-US" b="1" dirty="0" err="1">
                <a:solidFill>
                  <a:srgbClr val="E84C4F"/>
                </a:solidFill>
              </a:rPr>
              <a:t>verschillen</a:t>
            </a:r>
            <a:r>
              <a:rPr lang="en-US" dirty="0">
                <a:solidFill>
                  <a:srgbClr val="E84C4F"/>
                </a:solidFill>
              </a:rPr>
              <a:t> </a:t>
            </a:r>
            <a:r>
              <a:rPr lang="en-US" dirty="0" err="1">
                <a:solidFill>
                  <a:srgbClr val="E84C4F"/>
                </a:solidFill>
              </a:rPr>
              <a:t>tussen</a:t>
            </a:r>
            <a:r>
              <a:rPr lang="en-US" dirty="0">
                <a:solidFill>
                  <a:srgbClr val="E84C4F"/>
                </a:solidFill>
              </a:rPr>
              <a:t> </a:t>
            </a:r>
            <a:r>
              <a:rPr lang="en-US" dirty="0" err="1">
                <a:solidFill>
                  <a:srgbClr val="E84C4F"/>
                </a:solidFill>
              </a:rPr>
              <a:t>personen</a:t>
            </a:r>
            <a:endParaRPr lang="en-US" dirty="0">
              <a:solidFill>
                <a:srgbClr val="E84C4F"/>
              </a:solidFill>
            </a:endParaRPr>
          </a:p>
          <a:p>
            <a:pPr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011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226BD-5A78-1062-64EA-94AEBBE6F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290" y="0"/>
            <a:ext cx="11231880" cy="1131888"/>
          </a:xfrm>
        </p:spPr>
        <p:txBody>
          <a:bodyPr/>
          <a:lstStyle/>
          <a:p>
            <a:r>
              <a:rPr lang="en-US" dirty="0" err="1"/>
              <a:t>Cognitieve</a:t>
            </a:r>
            <a:r>
              <a:rPr lang="en-US" dirty="0"/>
              <a:t> </a:t>
            </a:r>
            <a:r>
              <a:rPr lang="en-US" dirty="0" err="1">
                <a:solidFill>
                  <a:srgbClr val="F18A8D"/>
                </a:solidFill>
                <a:ea typeface="+mn-ea"/>
              </a:rPr>
              <a:t>stoornissen</a:t>
            </a:r>
            <a:r>
              <a:rPr lang="en-US" dirty="0"/>
              <a:t> en </a:t>
            </a:r>
            <a:r>
              <a:rPr lang="en-US" dirty="0" err="1"/>
              <a:t>cognitieve</a:t>
            </a:r>
            <a:r>
              <a:rPr lang="en-US" dirty="0"/>
              <a:t> </a:t>
            </a:r>
            <a:r>
              <a:rPr lang="en-US" dirty="0" err="1">
                <a:solidFill>
                  <a:srgbClr val="B3DBFE"/>
                </a:solidFill>
              </a:rPr>
              <a:t>klachten</a:t>
            </a:r>
            <a:endParaRPr lang="nl-NL" dirty="0">
              <a:solidFill>
                <a:srgbClr val="B3DBF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0F2E50-9FA0-2624-96B8-9892812FEF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94D5A74-4A12-C26A-E776-EF3F85C5C71D}"/>
              </a:ext>
            </a:extLst>
          </p:cNvPr>
          <p:cNvSpPr txBox="1">
            <a:spLocks/>
          </p:cNvSpPr>
          <p:nvPr/>
        </p:nvSpPr>
        <p:spPr>
          <a:xfrm>
            <a:off x="6395216" y="1380190"/>
            <a:ext cx="4518134" cy="1483201"/>
          </a:xfrm>
          <a:prstGeom prst="rect">
            <a:avLst/>
          </a:prstGeom>
          <a:solidFill>
            <a:srgbClr val="518DCB"/>
          </a:solidFill>
        </p:spPr>
        <p:txBody>
          <a:bodyPr vert="horz" lIns="252000" tIns="25200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62A39"/>
                </a:solidFill>
                <a:latin typeface="Aptos" panose="020B0004020202020204" pitchFamily="34" charset="0"/>
                <a:ea typeface="+mn-ea"/>
                <a:cs typeface="Calibri Light" panose="020F03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062A39"/>
                </a:solidFill>
                <a:latin typeface="Aptos" panose="020B0004020202020204" pitchFamily="34" charset="0"/>
                <a:ea typeface="+mn-ea"/>
                <a:cs typeface="Calibri Light" panose="020F0302020204030204" pitchFamily="34" charset="0"/>
              </a:defRPr>
            </a:lvl2pPr>
            <a:lvl3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nl-NL" sz="2000" kern="1200" dirty="0">
                <a:solidFill>
                  <a:srgbClr val="062A39"/>
                </a:solidFill>
                <a:latin typeface="Aptos" panose="020B000402020202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nl-NL" sz="2000" kern="1200" dirty="0">
                <a:solidFill>
                  <a:srgbClr val="062A39"/>
                </a:solidFill>
                <a:latin typeface="Aptos" panose="020B000402020202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 pitchFamily="2" charset="0"/>
              </a:rPr>
              <a:t>Ervaring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 pitchFamily="2" charset="0"/>
              </a:rPr>
              <a:t> van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 pitchFamily="2" charset="0"/>
              </a:rPr>
              <a:t>persoon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 pitchFamily="2" charset="0"/>
              </a:rPr>
              <a:t> 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 pitchFamily="2" charset="0"/>
              </a:rPr>
              <a:t>dagelijks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 pitchFamily="2" charset="0"/>
              </a:rPr>
              <a:t>leven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62A39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62A39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 Light" panose="020F0302020204030204" pitchFamily="34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1A241023-8596-DC6F-D2C0-1A0195242160}"/>
              </a:ext>
            </a:extLst>
          </p:cNvPr>
          <p:cNvSpPr txBox="1">
            <a:spLocks/>
          </p:cNvSpPr>
          <p:nvPr/>
        </p:nvSpPr>
        <p:spPr>
          <a:xfrm>
            <a:off x="1278650" y="1380190"/>
            <a:ext cx="4518134" cy="1483201"/>
          </a:xfrm>
          <a:prstGeom prst="rect">
            <a:avLst/>
          </a:prstGeom>
          <a:solidFill>
            <a:srgbClr val="E84C4F"/>
          </a:solidFill>
        </p:spPr>
        <p:txBody>
          <a:bodyPr vert="horz" lIns="252000" tIns="25200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062A39"/>
                </a:solidFill>
                <a:latin typeface="Aptos" panose="020B0004020202020204" pitchFamily="34" charset="0"/>
                <a:ea typeface="+mn-ea"/>
                <a:cs typeface="Calibri Light" panose="020F030202020403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2000" kern="1200">
                <a:solidFill>
                  <a:srgbClr val="062A39"/>
                </a:solidFill>
                <a:latin typeface="Aptos" panose="020B0004020202020204" pitchFamily="34" charset="0"/>
                <a:ea typeface="+mn-ea"/>
                <a:cs typeface="Calibri Light" panose="020F0302020204030204" pitchFamily="34" charset="0"/>
              </a:defRPr>
            </a:lvl2pPr>
            <a:lvl3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nl-NL" sz="2000" kern="1200" dirty="0">
                <a:solidFill>
                  <a:srgbClr val="062A39"/>
                </a:solidFill>
                <a:latin typeface="Aptos" panose="020B0004020202020204" pitchFamily="34" charset="0"/>
                <a:ea typeface="+mn-ea"/>
                <a:cs typeface="Calibri Light" panose="020F030202020403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nl-NL" sz="2000" kern="1200" dirty="0">
                <a:solidFill>
                  <a:srgbClr val="062A39"/>
                </a:solidFill>
                <a:latin typeface="Aptos" panose="020B0004020202020204" pitchFamily="34" charset="0"/>
                <a:ea typeface="+mn-ea"/>
                <a:cs typeface="Calibri Light" panose="020F03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 pitchFamily="2" charset="0"/>
              </a:rPr>
              <a:t>Prestaties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 pitchFamily="2" charset="0"/>
              </a:rPr>
              <a:t>gemeten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 pitchFamily="2" charset="0"/>
              </a:rPr>
              <a:t> met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 pitchFamily="2" charset="0"/>
              </a:rPr>
              <a:t>neuropsychologische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ntserrat Medium" panose="00000600000000000000" pitchFamily="2" charset="0"/>
              </a:rPr>
              <a:t> tests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Medium" panose="00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9EEA91-F46B-57A6-8268-3558ADF468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202"/>
          <a:stretch>
            <a:fillRect/>
          </a:stretch>
        </p:blipFill>
        <p:spPr>
          <a:xfrm>
            <a:off x="1278650" y="3028214"/>
            <a:ext cx="4518134" cy="30130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AEF1E4-5BE3-CC0B-2D21-8FEA9B17ED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9" b="6595"/>
          <a:stretch>
            <a:fillRect/>
          </a:stretch>
        </p:blipFill>
        <p:spPr>
          <a:xfrm>
            <a:off x="6395216" y="3028214"/>
            <a:ext cx="4518134" cy="301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21590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C3573-26C8-ABE6-C942-7A8FEB2DA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Cognitieve</a:t>
            </a:r>
            <a:r>
              <a:rPr lang="en-US" dirty="0"/>
              <a:t> </a:t>
            </a:r>
            <a:r>
              <a:rPr lang="en-US" dirty="0" err="1">
                <a:solidFill>
                  <a:srgbClr val="B3DBFE"/>
                </a:solidFill>
              </a:rPr>
              <a:t>klachten</a:t>
            </a:r>
            <a:endParaRPr lang="nl-NL" dirty="0">
              <a:solidFill>
                <a:srgbClr val="B3DBF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8D42D4-5C42-8D73-09C2-D830BD974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4553" y="3350337"/>
            <a:ext cx="7493875" cy="25827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Daarbij</a:t>
            </a:r>
            <a:r>
              <a:rPr lang="en-US" sz="2400" dirty="0"/>
              <a:t> </a:t>
            </a:r>
            <a:r>
              <a:rPr lang="en-US" sz="2400" dirty="0" err="1"/>
              <a:t>vaak</a:t>
            </a:r>
            <a:r>
              <a:rPr lang="en-US" sz="2400" dirty="0"/>
              <a:t> </a:t>
            </a:r>
            <a:r>
              <a:rPr lang="en-US" sz="2400" b="1" dirty="0"/>
              <a:t>ook</a:t>
            </a:r>
            <a:r>
              <a:rPr lang="en-US" sz="2400" dirty="0"/>
              <a:t> </a:t>
            </a:r>
            <a:r>
              <a:rPr lang="en-US" sz="2400" b="1" dirty="0"/>
              <a:t>last</a:t>
            </a:r>
            <a:r>
              <a:rPr lang="en-US" sz="2400" dirty="0"/>
              <a:t> van:</a:t>
            </a:r>
          </a:p>
          <a:p>
            <a:r>
              <a:rPr lang="en-US" sz="2400" dirty="0" err="1"/>
              <a:t>vermoeidheid</a:t>
            </a:r>
            <a:endParaRPr lang="en-US" sz="2400" dirty="0"/>
          </a:p>
          <a:p>
            <a:r>
              <a:rPr lang="en-US" sz="2400" dirty="0" err="1"/>
              <a:t>stemmingsproblemen</a:t>
            </a:r>
            <a:r>
              <a:rPr lang="en-US" sz="2400" dirty="0"/>
              <a:t> (angst, </a:t>
            </a:r>
            <a:r>
              <a:rPr lang="en-US" sz="2400" dirty="0" err="1"/>
              <a:t>depressie</a:t>
            </a:r>
            <a:r>
              <a:rPr lang="en-US" sz="2400" dirty="0"/>
              <a:t>)</a:t>
            </a:r>
          </a:p>
          <a:p>
            <a:r>
              <a:rPr lang="en-US" sz="2400" dirty="0" err="1"/>
              <a:t>overprikkeling</a:t>
            </a:r>
            <a:endParaRPr lang="en-US" sz="2400" dirty="0"/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9D40EE5-7532-DC96-3F88-E90BA94F9252}"/>
              </a:ext>
            </a:extLst>
          </p:cNvPr>
          <p:cNvSpPr txBox="1">
            <a:spLocks/>
          </p:cNvSpPr>
          <p:nvPr/>
        </p:nvSpPr>
        <p:spPr>
          <a:xfrm>
            <a:off x="190500" y="1131888"/>
            <a:ext cx="11810999" cy="1640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290513" marR="0" indent="-290513" algn="l" defTabSz="914400" rtl="0" latinLnBrk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6DB2"/>
              </a:buClr>
              <a:buSzPct val="100000"/>
              <a:buFontTx/>
              <a:buChar char="•"/>
              <a:tabLst/>
              <a:defRPr sz="2500" b="0" i="0" u="none" strike="noStrike" cap="none" spc="0" baseline="0">
                <a:solidFill>
                  <a:srgbClr val="752120"/>
                </a:solidFill>
                <a:uFillTx/>
                <a:latin typeface="Montserrat Medium" panose="00000600000000000000" pitchFamily="2" charset="0"/>
                <a:ea typeface="Montserrat Medium" panose="00000600000000000000" pitchFamily="2" charset="0"/>
                <a:cs typeface="Montserrat Medium" panose="00000600000000000000" pitchFamily="2" charset="0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8" marR="0" indent="-320038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endParaRPr lang="en-US" dirty="0"/>
          </a:p>
          <a:p>
            <a:pPr hangingPunct="1"/>
            <a:r>
              <a:rPr lang="nl-NL" altLang="en-US" b="1" dirty="0"/>
              <a:t>Meer</a:t>
            </a:r>
            <a:r>
              <a:rPr lang="nl-NL" altLang="en-US" dirty="0"/>
              <a:t> </a:t>
            </a:r>
            <a:r>
              <a:rPr lang="nl-NL" altLang="en-US" b="1" dirty="0"/>
              <a:t>last</a:t>
            </a:r>
            <a:r>
              <a:rPr lang="nl-NL" altLang="en-US" dirty="0"/>
              <a:t> </a:t>
            </a:r>
            <a:r>
              <a:rPr lang="nl-NL" altLang="en-US" b="1" dirty="0"/>
              <a:t>in dagelijks leven </a:t>
            </a:r>
            <a:r>
              <a:rPr lang="nl-NL" altLang="en-US" dirty="0"/>
              <a:t>dan de tests laten zien</a:t>
            </a:r>
          </a:p>
          <a:p>
            <a:pPr hangingPunct="1"/>
            <a:r>
              <a:rPr lang="nl-NL" altLang="en-US" b="1" dirty="0"/>
              <a:t>Tests laten meer problemen zien </a:t>
            </a:r>
            <a:r>
              <a:rPr lang="nl-NL" altLang="en-US" dirty="0"/>
              <a:t>dan ervaring in dagelijks leven</a:t>
            </a:r>
          </a:p>
          <a:p>
            <a:pPr hangingPunct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E642B7-3F4D-ADF1-9770-374412AF91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9" b="6595"/>
          <a:stretch>
            <a:fillRect/>
          </a:stretch>
        </p:blipFill>
        <p:spPr>
          <a:xfrm>
            <a:off x="0" y="2920008"/>
            <a:ext cx="4518134" cy="301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77081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6304</TotalTime>
  <Words>1463</Words>
  <Application>Microsoft Office PowerPoint</Application>
  <PresentationFormat>Widescreen</PresentationFormat>
  <Paragraphs>261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Aptos</vt:lpstr>
      <vt:lpstr>Arial</vt:lpstr>
      <vt:lpstr>Calibri</vt:lpstr>
      <vt:lpstr>graphik</vt:lpstr>
      <vt:lpstr>Montserrat ExtraLight</vt:lpstr>
      <vt:lpstr>Montserrat Medium</vt:lpstr>
      <vt:lpstr>Montserrat SemiBold</vt:lpstr>
      <vt:lpstr>Segoe UI</vt:lpstr>
      <vt:lpstr>Source Sans Pro</vt:lpstr>
      <vt:lpstr>Times New Roman</vt:lpstr>
      <vt:lpstr>Trebuchet MS</vt:lpstr>
      <vt:lpstr>Wingdings</vt:lpstr>
      <vt:lpstr>Kantoorthema</vt:lpstr>
      <vt:lpstr>PowerPoint Presentation</vt:lpstr>
      <vt:lpstr>PowerPoint Presentation</vt:lpstr>
      <vt:lpstr>Vandaag</vt:lpstr>
      <vt:lpstr>Cognitieve functies</vt:lpstr>
      <vt:lpstr>Cognitieve stoornissen</vt:lpstr>
      <vt:lpstr>Cognitieve stoornissen meten</vt:lpstr>
      <vt:lpstr>Cognitieve stoornissen bij mensen met een hersentumor</vt:lpstr>
      <vt:lpstr>Cognitieve stoornissen en cognitieve klachten</vt:lpstr>
      <vt:lpstr>Cognitieve klachten</vt:lpstr>
      <vt:lpstr>Oorzaken van (verschillen in) cognitieve stoornissen</vt:lpstr>
      <vt:lpstr>Gevolgen van de cognitieve stoornissen </vt:lpstr>
      <vt:lpstr>De hersenen kunnen zich aanpassen…</vt:lpstr>
      <vt:lpstr>Onderdelen van cognitieve revalidatie</vt:lpstr>
      <vt:lpstr>Verwijzing  naar neuropsycholoog / cognitieve revalidatie</vt:lpstr>
      <vt:lpstr>ReMind cognitieve revalidatie</vt:lpstr>
      <vt:lpstr>Wat kun je zelf doen?</vt:lpstr>
      <vt:lpstr>Om te lezen</vt:lpstr>
      <vt:lpstr>PowerPoint Presentation</vt:lpstr>
      <vt:lpstr>Samenhang</vt:lpstr>
      <vt:lpstr>PowerPoint Presentation</vt:lpstr>
      <vt:lpstr>Verschillen tussen personen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Karin Gehring</dc:creator>
  <cp:lastModifiedBy>Karin Gehring</cp:lastModifiedBy>
  <cp:revision>25</cp:revision>
  <dcterms:modified xsi:type="dcterms:W3CDTF">2026-03-21T08:15:30Z</dcterms:modified>
</cp:coreProperties>
</file>